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78" r:id="rId2"/>
    <p:sldId id="379" r:id="rId3"/>
    <p:sldId id="380" r:id="rId4"/>
    <p:sldId id="417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</p:sldIdLst>
  <p:sldSz cx="11704638" cy="6583363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E600"/>
    <a:srgbClr val="083D7F"/>
    <a:srgbClr val="BFABA4"/>
    <a:srgbClr val="0B54AD"/>
    <a:srgbClr val="2B4C73"/>
    <a:srgbClr val="C00000"/>
    <a:srgbClr val="02301A"/>
    <a:srgbClr val="632B8D"/>
    <a:srgbClr val="E30A17"/>
    <a:srgbClr val="0058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1" autoAdjust="0"/>
    <p:restoredTop sz="94643" autoAdjust="0"/>
  </p:normalViewPr>
  <p:slideViewPr>
    <p:cSldViewPr snapToGrid="0" snapToObjects="1">
      <p:cViewPr>
        <p:scale>
          <a:sx n="64" d="100"/>
          <a:sy n="64" d="100"/>
        </p:scale>
        <p:origin x="-114" y="-384"/>
      </p:cViewPr>
      <p:guideLst>
        <p:guide orient="horz" pos="2074"/>
        <p:guide pos="3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3AEEF-B862-9740-8273-9BB02300698C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A434-687A-9D4F-9E3F-E1EA622E2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9902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761D-3C33-4D40-B069-A8D67A84C167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8A099-66A5-D545-B149-BC4AE8BAEB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5756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F976-EF98-1041-85E9-132DFECC306D}" type="datetime1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9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F03-2A7E-3C42-AF15-0E6D27DCA054}" type="datetime1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4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079-662C-E44B-A071-2998F7FF1F96}" type="datetime1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6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79D-4E5E-964A-A8DD-336FBDCAAE3E}" type="datetime1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9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B15B-2914-E949-B144-ABF83FF00637}" type="datetime1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04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3A82-140C-8141-8A39-F02BDC0A4D60}" type="datetime1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3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F0E2-8CB2-6945-84B5-6ACA39800821}" type="datetime1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9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7DE-B049-0741-83B8-3DB8EE08F013}" type="datetime1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01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5E15-2523-6D41-B3E0-0638DA66CD89}" type="datetime1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4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6A19-F4B6-6B44-BDA2-AA0ACC50F539}" type="datetime1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EC3-986C-F54C-A92F-E70DF603B7B0}" type="datetime1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56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A9AA-FFF2-C94E-8957-AC8226C036FF}" type="datetime1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793174" y="1974632"/>
            <a:ext cx="6424551" cy="2822999"/>
            <a:chOff x="2167467" y="1974632"/>
            <a:chExt cx="5527439" cy="2822999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167467" y="1974632"/>
              <a:ext cx="5424546" cy="282299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2270360" y="2724411"/>
              <a:ext cx="542454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4000" b="1" dirty="0">
                  <a:solidFill>
                    <a:prstClr val="white"/>
                  </a:solidFill>
                </a:rPr>
                <a:t>CÜMLEDE </a:t>
              </a:r>
              <a:r>
                <a:rPr lang="tr-TR" sz="4000" b="1" dirty="0" smtClean="0">
                  <a:solidFill>
                    <a:prstClr val="white"/>
                  </a:solidFill>
                </a:rPr>
                <a:t>ANLAM </a:t>
              </a:r>
            </a:p>
            <a:p>
              <a:pPr algn="ctr"/>
              <a:r>
                <a:rPr lang="tr-TR" sz="4000" b="1" dirty="0" smtClean="0">
                  <a:solidFill>
                    <a:prstClr val="white"/>
                  </a:solidFill>
                </a:rPr>
                <a:t>İLİŞKİLERİ - 1</a:t>
              </a:r>
              <a:endParaRPr lang="tr-TR" sz="4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133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937975"/>
            <a:ext cx="8240486" cy="468255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2" y="846383"/>
            <a:ext cx="1072746" cy="1072746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2789" flipH="1" flipV="1">
            <a:off x="6149358" y="4987553"/>
            <a:ext cx="906551" cy="209307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1458402" y="3888504"/>
            <a:ext cx="8052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Yukarıda numaralanmış </a:t>
            </a:r>
            <a:r>
              <a:rPr lang="tr-TR" sz="2000" b="1" dirty="0" smtClean="0">
                <a:solidFill>
                  <a:schemeClr val="bg1"/>
                </a:solidFill>
              </a:rPr>
              <a:t>cümlelerden hangileri anlamca birbiriyle </a:t>
            </a:r>
            <a:r>
              <a:rPr lang="tr-TR" sz="2000" b="1" dirty="0">
                <a:solidFill>
                  <a:schemeClr val="bg1"/>
                </a:solidFill>
              </a:rPr>
              <a:t>çelişir ?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1805560" y="4602493"/>
            <a:ext cx="7372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A) I </a:t>
            </a:r>
            <a:r>
              <a:rPr lang="es-ES" sz="2000" b="1" dirty="0">
                <a:solidFill>
                  <a:schemeClr val="bg1"/>
                </a:solidFill>
              </a:rPr>
              <a:t>ve II  </a:t>
            </a:r>
            <a:r>
              <a:rPr lang="tr-TR" sz="2000" b="1" dirty="0" smtClean="0">
                <a:solidFill>
                  <a:schemeClr val="bg1"/>
                </a:solidFill>
              </a:rPr>
              <a:t>        </a:t>
            </a:r>
            <a:r>
              <a:rPr lang="es-ES" sz="2000" b="1" dirty="0" smtClean="0">
                <a:solidFill>
                  <a:schemeClr val="bg1"/>
                </a:solidFill>
              </a:rPr>
              <a:t>B</a:t>
            </a:r>
            <a:r>
              <a:rPr lang="es-ES" sz="2000" b="1" dirty="0">
                <a:solidFill>
                  <a:schemeClr val="bg1"/>
                </a:solidFill>
              </a:rPr>
              <a:t>) III ve IV  </a:t>
            </a:r>
            <a:r>
              <a:rPr lang="tr-TR" sz="2000" b="1" dirty="0" smtClean="0">
                <a:solidFill>
                  <a:schemeClr val="bg1"/>
                </a:solidFill>
              </a:rPr>
              <a:t>      	</a:t>
            </a:r>
            <a:r>
              <a:rPr lang="es-ES" sz="2000" b="1" dirty="0" smtClean="0">
                <a:solidFill>
                  <a:schemeClr val="bg1"/>
                </a:solidFill>
              </a:rPr>
              <a:t>C</a:t>
            </a:r>
            <a:r>
              <a:rPr lang="es-ES" sz="2000" b="1" dirty="0">
                <a:solidFill>
                  <a:schemeClr val="bg1"/>
                </a:solidFill>
              </a:rPr>
              <a:t>) II ve IV  </a:t>
            </a:r>
            <a:r>
              <a:rPr lang="tr-TR" sz="2000" b="1" dirty="0" smtClean="0">
                <a:solidFill>
                  <a:schemeClr val="bg1"/>
                </a:solidFill>
              </a:rPr>
              <a:t>	       </a:t>
            </a:r>
            <a:r>
              <a:rPr lang="es-ES" sz="2000" b="1" dirty="0" smtClean="0">
                <a:solidFill>
                  <a:schemeClr val="bg1"/>
                </a:solidFill>
              </a:rPr>
              <a:t>D</a:t>
            </a:r>
            <a:r>
              <a:rPr lang="es-ES" sz="2000" b="1" dirty="0">
                <a:solidFill>
                  <a:schemeClr val="bg1"/>
                </a:solidFill>
              </a:rPr>
              <a:t>) I ve III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88078" y="2057449"/>
            <a:ext cx="7690375" cy="3332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1488078" y="2050144"/>
            <a:ext cx="7690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I. Romanda anlatılan, ne kadar çekici olursa olsun onu değerli kılan anlatımdır.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1488077" y="2480746"/>
            <a:ext cx="652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II. Sanatçı, romanda kahramanları kendi dilleriyle konuşturmalıdır.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1488076" y="3341950"/>
            <a:ext cx="6447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IV. Romanın dilinin ağır olması, konunun anlaşılmasını zorlaştırır.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488078" y="2939482"/>
            <a:ext cx="4638109" cy="3332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1488076" y="2911348"/>
            <a:ext cx="464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III. Romanın önemini artıran dil değil, konudur.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1618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9" grpId="0" animBg="1"/>
      <p:bldP spid="15" grpId="0"/>
      <p:bldP spid="19" grpId="0"/>
      <p:bldP spid="21" grpId="0"/>
      <p:bldP spid="25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3" y="937975"/>
            <a:ext cx="8396842" cy="4536550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940906" y="3095698"/>
            <a:ext cx="7929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tr-TR" b="1" i="1" dirty="0" smtClean="0">
                <a:solidFill>
                  <a:schemeClr val="bg1"/>
                </a:solidFill>
              </a:rPr>
              <a:t>Düşünce </a:t>
            </a:r>
            <a:r>
              <a:rPr lang="tr-TR" b="1" i="1" dirty="0">
                <a:solidFill>
                  <a:schemeClr val="bg1"/>
                </a:solidFill>
              </a:rPr>
              <a:t>ve davranışlarımız, bulunduğumuz toplumla </a:t>
            </a:r>
            <a:r>
              <a:rPr lang="tr-TR" b="1" i="1" dirty="0" smtClean="0">
                <a:solidFill>
                  <a:schemeClr val="bg1"/>
                </a:solidFill>
              </a:rPr>
              <a:t>aynı çizgide </a:t>
            </a:r>
            <a:r>
              <a:rPr lang="tr-TR" b="1" i="1" dirty="0">
                <a:solidFill>
                  <a:schemeClr val="bg1"/>
                </a:solidFill>
              </a:rPr>
              <a:t>olmayabilir.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859090" y="2022808"/>
            <a:ext cx="8995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“</a:t>
            </a:r>
            <a:r>
              <a:rPr lang="tr-TR" b="1" i="1" dirty="0">
                <a:solidFill>
                  <a:srgbClr val="FFC000"/>
                </a:solidFill>
              </a:rPr>
              <a:t>Çevre ve ortam, bir kişinin davranışlarının biçimlenmesinde birinci etkendir.”</a:t>
            </a:r>
            <a:endParaRPr lang="tr-TR" b="1" i="1" dirty="0" smtClean="0">
              <a:solidFill>
                <a:srgbClr val="FFC000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940906" y="3647414"/>
            <a:ext cx="7265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b</a:t>
            </a:r>
            <a:r>
              <a:rPr lang="tr-TR" b="1" i="1" dirty="0">
                <a:solidFill>
                  <a:schemeClr val="bg1"/>
                </a:solidFill>
              </a:rPr>
              <a:t>) </a:t>
            </a:r>
            <a:r>
              <a:rPr lang="tr-TR" b="1" i="1" dirty="0" smtClean="0">
                <a:solidFill>
                  <a:schemeClr val="bg1"/>
                </a:solidFill>
              </a:rPr>
              <a:t> Çevre </a:t>
            </a:r>
            <a:r>
              <a:rPr lang="tr-TR" b="1" i="1" dirty="0">
                <a:solidFill>
                  <a:schemeClr val="bg1"/>
                </a:solidFill>
              </a:rPr>
              <a:t>ve ortam, insanların kalıtımsal özellikleri konusunda bilgi vermez.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935870" y="4180374"/>
            <a:ext cx="7934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c</a:t>
            </a:r>
            <a:r>
              <a:rPr lang="tr-TR" b="1" i="1" dirty="0">
                <a:solidFill>
                  <a:schemeClr val="bg1"/>
                </a:solidFill>
              </a:rPr>
              <a:t>) </a:t>
            </a:r>
            <a:r>
              <a:rPr lang="tr-TR" b="1" i="1" dirty="0" smtClean="0">
                <a:solidFill>
                  <a:schemeClr val="bg1"/>
                </a:solidFill>
              </a:rPr>
              <a:t> Bilgi </a:t>
            </a:r>
            <a:r>
              <a:rPr lang="tr-TR" b="1" i="1" dirty="0">
                <a:solidFill>
                  <a:schemeClr val="bg1"/>
                </a:solidFill>
              </a:rPr>
              <a:t>ve kültür, insanların düşünce ve davranışlarında her şeyden </a:t>
            </a:r>
            <a:r>
              <a:rPr lang="tr-TR" b="1" i="1" dirty="0" smtClean="0">
                <a:solidFill>
                  <a:schemeClr val="bg1"/>
                </a:solidFill>
              </a:rPr>
              <a:t>çok </a:t>
            </a:r>
            <a:r>
              <a:rPr lang="tr-TR" b="1" i="1" dirty="0">
                <a:solidFill>
                  <a:schemeClr val="bg1"/>
                </a:solidFill>
              </a:rPr>
              <a:t>etkilidir.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0" y="863477"/>
            <a:ext cx="1072746" cy="1072746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925793" y="4749355"/>
            <a:ext cx="518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 d</a:t>
            </a:r>
            <a:r>
              <a:rPr lang="tr-TR" b="1" i="1" dirty="0">
                <a:solidFill>
                  <a:schemeClr val="bg1"/>
                </a:solidFill>
              </a:rPr>
              <a:t>) Her canlı, kendi doğal ortamında doğar ve gelişir.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710" y="3218309"/>
            <a:ext cx="906551" cy="209307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 flipV="1">
            <a:off x="1365662" y="3420842"/>
            <a:ext cx="7315200" cy="18266"/>
          </a:xfrm>
          <a:prstGeom prst="line">
            <a:avLst/>
          </a:prstGeom>
          <a:ln w="19050">
            <a:solidFill>
              <a:srgbClr val="FFE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ikdörtgen 16"/>
          <p:cNvSpPr/>
          <p:nvPr/>
        </p:nvSpPr>
        <p:spPr>
          <a:xfrm>
            <a:off x="962668" y="2445757"/>
            <a:ext cx="66219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Aşağıdakilerden hangisi bu cümlenin anlamıyla çelişir?</a:t>
            </a:r>
          </a:p>
        </p:txBody>
      </p:sp>
    </p:spTree>
    <p:extLst>
      <p:ext uri="{BB962C8B-B14F-4D97-AF65-F5344CB8AC3E}">
        <p14:creationId xmlns="" xmlns:p14="http://schemas.microsoft.com/office/powerpoint/2010/main" val="3311457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7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876301" y="1971303"/>
            <a:ext cx="6305798" cy="2731325"/>
            <a:chOff x="2167467" y="1167020"/>
            <a:chExt cx="5424546" cy="1488257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167467" y="1167020"/>
              <a:ext cx="5424546" cy="1488257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2167467" y="1512950"/>
              <a:ext cx="5424546" cy="721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prstClr val="white"/>
                  </a:solidFill>
                </a:rPr>
                <a:t>CÜMLEDE</a:t>
              </a:r>
            </a:p>
            <a:p>
              <a:pPr algn="ctr"/>
              <a:r>
                <a:rPr lang="tr-TR" sz="4000" b="1" dirty="0" smtClean="0">
                  <a:solidFill>
                    <a:prstClr val="white"/>
                  </a:solidFill>
                </a:rPr>
                <a:t>ANLAM </a:t>
              </a:r>
              <a:r>
                <a:rPr lang="tr-TR" sz="4000" b="1" dirty="0">
                  <a:solidFill>
                    <a:prstClr val="white"/>
                  </a:solidFill>
                </a:rPr>
                <a:t>İLİŞKİLERİ - 2</a:t>
              </a:r>
            </a:p>
          </p:txBody>
        </p:sp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Anlam İlişkileri - 2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133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604">
            <a:off x="2237812" y="2384910"/>
            <a:ext cx="5089838" cy="3201524"/>
          </a:xfrm>
          <a:prstGeom prst="rect">
            <a:avLst/>
          </a:prstGeom>
        </p:spPr>
      </p:pic>
      <p:grpSp>
        <p:nvGrpSpPr>
          <p:cNvPr id="2" name="Grup 10"/>
          <p:cNvGrpSpPr/>
          <p:nvPr/>
        </p:nvGrpSpPr>
        <p:grpSpPr>
          <a:xfrm>
            <a:off x="1844277" y="659905"/>
            <a:ext cx="6421362" cy="1161826"/>
            <a:chOff x="1597809" y="800144"/>
            <a:chExt cx="6421362" cy="989035"/>
          </a:xfrm>
        </p:grpSpPr>
        <p:sp>
          <p:nvSpPr>
            <p:cNvPr id="12" name="8 Yuvarlatılmış Dikdörtgen"/>
            <p:cNvSpPr/>
            <p:nvPr/>
          </p:nvSpPr>
          <p:spPr>
            <a:xfrm>
              <a:off x="1669059" y="1116476"/>
              <a:ext cx="6040940" cy="672703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5" name="10 Dikdörtgen"/>
            <p:cNvSpPr/>
            <p:nvPr/>
          </p:nvSpPr>
          <p:spPr>
            <a:xfrm>
              <a:off x="1597809" y="1205607"/>
              <a:ext cx="6421362" cy="497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prstClr val="white"/>
                  </a:solidFill>
                </a:rPr>
                <a:t>CÜMLEDE ANLAM İLİŞKİLERİ - 2</a:t>
              </a:r>
              <a:endParaRPr lang="tr-TR" sz="32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9 Resim" descr="p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823">
            <a:off x="2543743" y="2972857"/>
            <a:ext cx="4477976" cy="1608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7311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1115556"/>
            <a:chOff x="1669059" y="800144"/>
            <a:chExt cx="6421362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569030" y="1167021"/>
              <a:ext cx="4517570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36711"/>
              <a:ext cx="6421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prstClr val="white"/>
                  </a:solidFill>
                </a:rPr>
                <a:t>Sebep - Sonuç Cümleleri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 13"/>
          <p:cNvGrpSpPr/>
          <p:nvPr/>
        </p:nvGrpSpPr>
        <p:grpSpPr>
          <a:xfrm>
            <a:off x="890065" y="2724030"/>
            <a:ext cx="1427723" cy="731212"/>
            <a:chOff x="467411" y="3470132"/>
            <a:chExt cx="1427723" cy="731212"/>
          </a:xfrm>
        </p:grpSpPr>
        <p:sp>
          <p:nvSpPr>
            <p:cNvPr id="26" name="Yuvarlatılmış Dikdörtgen 25"/>
            <p:cNvSpPr/>
            <p:nvPr/>
          </p:nvSpPr>
          <p:spPr>
            <a:xfrm rot="21151666">
              <a:off x="606107" y="3768849"/>
              <a:ext cx="1140478" cy="432495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27" name="9 Dikdörtgen"/>
            <p:cNvSpPr/>
            <p:nvPr/>
          </p:nvSpPr>
          <p:spPr>
            <a:xfrm rot="21115826">
              <a:off x="467411" y="3788541"/>
              <a:ext cx="14277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2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14395" y="3470132"/>
              <a:ext cx="268437" cy="374829"/>
            </a:xfrm>
            <a:prstGeom prst="rect">
              <a:avLst/>
            </a:prstGeom>
          </p:spPr>
        </p:pic>
      </p:grpSp>
      <p:sp>
        <p:nvSpPr>
          <p:cNvPr id="15" name="Dikdörtgen 14"/>
          <p:cNvSpPr/>
          <p:nvPr/>
        </p:nvSpPr>
        <p:spPr>
          <a:xfrm>
            <a:off x="2454319" y="2975010"/>
            <a:ext cx="449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u="sng" dirty="0">
                <a:solidFill>
                  <a:schemeClr val="bg1"/>
                </a:solidFill>
              </a:rPr>
              <a:t>Yağmur yağdığından</a:t>
            </a:r>
            <a:r>
              <a:rPr lang="sv-SE" sz="2000" b="1" i="1" dirty="0">
                <a:solidFill>
                  <a:schemeClr val="bg1"/>
                </a:solidFill>
              </a:rPr>
              <a:t> </a:t>
            </a:r>
            <a:r>
              <a:rPr lang="tr-TR" sz="2000" b="1" i="1" dirty="0" smtClean="0">
                <a:solidFill>
                  <a:schemeClr val="bg1"/>
                </a:solidFill>
              </a:rPr>
              <a:t>   </a:t>
            </a:r>
            <a:r>
              <a:rPr lang="sv-SE" sz="2000" b="1" i="1" u="sng" dirty="0" smtClean="0">
                <a:solidFill>
                  <a:schemeClr val="bg1"/>
                </a:solidFill>
              </a:rPr>
              <a:t>piknik </a:t>
            </a:r>
            <a:r>
              <a:rPr lang="sv-SE" sz="2000" b="1" i="1" u="sng" dirty="0">
                <a:solidFill>
                  <a:schemeClr val="bg1"/>
                </a:solidFill>
              </a:rPr>
              <a:t>iptal edildi.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3061738" y="3284636"/>
            <a:ext cx="3125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sebep        </a:t>
            </a:r>
            <a:r>
              <a:rPr lang="tr-TR" sz="2000" b="1" i="1" dirty="0" smtClean="0">
                <a:solidFill>
                  <a:schemeClr val="bg1"/>
                </a:solidFill>
              </a:rPr>
              <a:t>                     sonuç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429107" y="2000940"/>
            <a:ext cx="7270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Bir eylemin hangi nedenle yapıldığını </a:t>
            </a:r>
            <a:r>
              <a:rPr lang="tr-TR" sz="2200" b="1" dirty="0" smtClean="0">
                <a:solidFill>
                  <a:schemeClr val="bg1"/>
                </a:solidFill>
              </a:rPr>
              <a:t>ve sonucunu </a:t>
            </a:r>
            <a:r>
              <a:rPr lang="tr-TR" sz="2200" b="1" dirty="0">
                <a:solidFill>
                  <a:schemeClr val="bg1"/>
                </a:solidFill>
              </a:rPr>
              <a:t>belirten cümlelerdir</a:t>
            </a:r>
            <a:r>
              <a:rPr lang="tr-TR" sz="2200" b="1" dirty="0" smtClean="0">
                <a:solidFill>
                  <a:schemeClr val="bg1"/>
                </a:solidFill>
              </a:rPr>
              <a:t>. Önce sebep gerçekleşir, sonra sonuç ortaya çıkar.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454319" y="3762958"/>
            <a:ext cx="4914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u="sng" dirty="0">
                <a:solidFill>
                  <a:schemeClr val="bg1"/>
                </a:solidFill>
              </a:rPr>
              <a:t>Düzenli çalışmadığı için</a:t>
            </a:r>
            <a:r>
              <a:rPr lang="sv-SE" sz="2000" b="1" i="1" dirty="0">
                <a:solidFill>
                  <a:schemeClr val="bg1"/>
                </a:solidFill>
              </a:rPr>
              <a:t> </a:t>
            </a:r>
            <a:r>
              <a:rPr lang="tr-TR" sz="2000" b="1" i="1" dirty="0" smtClean="0">
                <a:solidFill>
                  <a:schemeClr val="bg1"/>
                </a:solidFill>
              </a:rPr>
              <a:t>   </a:t>
            </a:r>
            <a:r>
              <a:rPr lang="sv-SE" sz="2000" b="1" i="1" u="sng" dirty="0" smtClean="0">
                <a:solidFill>
                  <a:schemeClr val="bg1"/>
                </a:solidFill>
              </a:rPr>
              <a:t>sınavı </a:t>
            </a:r>
            <a:r>
              <a:rPr lang="sv-SE" sz="2000" b="1" i="1" u="sng" dirty="0">
                <a:solidFill>
                  <a:schemeClr val="bg1"/>
                </a:solidFill>
              </a:rPr>
              <a:t>kazanamadı.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073789" y="4045951"/>
            <a:ext cx="3496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>
                <a:solidFill>
                  <a:schemeClr val="bg1"/>
                </a:solidFill>
              </a:rPr>
              <a:t>sebep                   </a:t>
            </a:r>
            <a:r>
              <a:rPr lang="tr-TR" sz="2000" b="1" i="1" dirty="0" smtClean="0">
                <a:solidFill>
                  <a:schemeClr val="bg1"/>
                </a:solidFill>
              </a:rPr>
              <a:t>                 </a:t>
            </a:r>
            <a:r>
              <a:rPr lang="es-ES" sz="2000" b="1" i="1" dirty="0" smtClean="0">
                <a:solidFill>
                  <a:schemeClr val="bg1"/>
                </a:solidFill>
              </a:rPr>
              <a:t>sonuç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454319" y="4508645"/>
            <a:ext cx="3840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u="sng" dirty="0">
                <a:solidFill>
                  <a:schemeClr val="bg1"/>
                </a:solidFill>
              </a:rPr>
              <a:t>Çantasını kaybedince</a:t>
            </a:r>
            <a:r>
              <a:rPr lang="sv-SE" sz="2000" b="1" i="1" dirty="0">
                <a:solidFill>
                  <a:schemeClr val="bg1"/>
                </a:solidFill>
              </a:rPr>
              <a:t> </a:t>
            </a:r>
            <a:r>
              <a:rPr lang="tr-TR" sz="2000" b="1" i="1" dirty="0" smtClean="0">
                <a:solidFill>
                  <a:schemeClr val="bg1"/>
                </a:solidFill>
              </a:rPr>
              <a:t>   </a:t>
            </a:r>
            <a:r>
              <a:rPr lang="sv-SE" sz="2000" b="1" i="1" u="sng" dirty="0" smtClean="0">
                <a:solidFill>
                  <a:schemeClr val="bg1"/>
                </a:solidFill>
              </a:rPr>
              <a:t>çok </a:t>
            </a:r>
            <a:r>
              <a:rPr lang="sv-SE" sz="2000" b="1" i="1" u="sng" dirty="0">
                <a:solidFill>
                  <a:schemeClr val="bg1"/>
                </a:solidFill>
              </a:rPr>
              <a:t>üzüldü.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3073789" y="4812906"/>
            <a:ext cx="291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sebep                    </a:t>
            </a:r>
            <a:r>
              <a:rPr lang="tr-TR" sz="2000" b="1" i="1" dirty="0" smtClean="0">
                <a:solidFill>
                  <a:schemeClr val="bg1"/>
                </a:solidFill>
              </a:rPr>
              <a:t>      sonuç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604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16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716559" y="800144"/>
            <a:ext cx="6421362" cy="1115556"/>
            <a:chOff x="1657184" y="800144"/>
            <a:chExt cx="6421362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569030" y="1167021"/>
              <a:ext cx="4517570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57184" y="1236711"/>
              <a:ext cx="6421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prstClr val="white"/>
                  </a:solidFill>
                </a:rPr>
                <a:t>Amaç - </a:t>
              </a:r>
              <a:r>
                <a:rPr lang="tr-TR" sz="3200" b="1" dirty="0">
                  <a:solidFill>
                    <a:prstClr val="white"/>
                  </a:solidFill>
                </a:rPr>
                <a:t>Sonuç Cümleleri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 13"/>
          <p:cNvGrpSpPr/>
          <p:nvPr/>
        </p:nvGrpSpPr>
        <p:grpSpPr>
          <a:xfrm>
            <a:off x="890065" y="2724030"/>
            <a:ext cx="1427723" cy="742269"/>
            <a:chOff x="467411" y="3470132"/>
            <a:chExt cx="1427723" cy="742269"/>
          </a:xfrm>
        </p:grpSpPr>
        <p:sp>
          <p:nvSpPr>
            <p:cNvPr id="26" name="Yuvarlatılmış Dikdörtgen 25"/>
            <p:cNvSpPr/>
            <p:nvPr/>
          </p:nvSpPr>
          <p:spPr>
            <a:xfrm rot="21151666">
              <a:off x="606107" y="3768849"/>
              <a:ext cx="1140478" cy="432495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27" name="9 Dikdörtgen"/>
            <p:cNvSpPr/>
            <p:nvPr/>
          </p:nvSpPr>
          <p:spPr>
            <a:xfrm rot="21115826">
              <a:off x="467411" y="3812291"/>
              <a:ext cx="14277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2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14395" y="3470132"/>
              <a:ext cx="268437" cy="374829"/>
            </a:xfrm>
            <a:prstGeom prst="rect">
              <a:avLst/>
            </a:prstGeom>
          </p:spPr>
        </p:pic>
      </p:grpSp>
      <p:sp>
        <p:nvSpPr>
          <p:cNvPr id="15" name="Dikdörtgen 14"/>
          <p:cNvSpPr/>
          <p:nvPr/>
        </p:nvSpPr>
        <p:spPr>
          <a:xfrm>
            <a:off x="2454319" y="2975010"/>
            <a:ext cx="375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u="sng" dirty="0">
                <a:solidFill>
                  <a:schemeClr val="bg1"/>
                </a:solidFill>
              </a:rPr>
              <a:t>Seni göreyim diye</a:t>
            </a:r>
            <a:r>
              <a:rPr lang="sv-SE" sz="2000" b="1" i="1" dirty="0" smtClean="0">
                <a:solidFill>
                  <a:schemeClr val="bg1"/>
                </a:solidFill>
              </a:rPr>
              <a:t> </a:t>
            </a:r>
            <a:r>
              <a:rPr lang="tr-TR" sz="2000" b="1" i="1" dirty="0" smtClean="0">
                <a:solidFill>
                  <a:schemeClr val="bg1"/>
                </a:solidFill>
              </a:rPr>
              <a:t>   </a:t>
            </a:r>
            <a:r>
              <a:rPr lang="sv-SE" sz="2000" b="1" i="1" u="sng" dirty="0">
                <a:solidFill>
                  <a:schemeClr val="bg1"/>
                </a:solidFill>
              </a:rPr>
              <a:t>çok bekledim.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3061738" y="3284636"/>
            <a:ext cx="2646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amaç                      </a:t>
            </a:r>
            <a:r>
              <a:rPr lang="tr-TR" sz="2000" b="1" i="1" dirty="0">
                <a:solidFill>
                  <a:srgbClr val="FFC000"/>
                </a:solidFill>
              </a:rPr>
              <a:t>sonuç</a:t>
            </a:r>
            <a:endParaRPr lang="tr-TR" sz="2000" b="1" dirty="0">
              <a:solidFill>
                <a:srgbClr val="FFC000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306287" y="2024690"/>
            <a:ext cx="736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Bir eylemin hangi amaçla yapıldığını ve sonucunu belirten </a:t>
            </a:r>
            <a:r>
              <a:rPr lang="tr-TR" sz="2200" b="1" dirty="0" smtClean="0">
                <a:solidFill>
                  <a:schemeClr val="bg1"/>
                </a:solidFill>
              </a:rPr>
              <a:t>cümlelerdir. </a:t>
            </a:r>
            <a:r>
              <a:rPr lang="tr-TR" sz="2200" b="1" dirty="0">
                <a:solidFill>
                  <a:schemeClr val="bg1"/>
                </a:solidFill>
              </a:rPr>
              <a:t>Eyleme "</a:t>
            </a:r>
            <a:r>
              <a:rPr lang="tr-TR" sz="2200" b="1" dirty="0">
                <a:solidFill>
                  <a:srgbClr val="FFC000"/>
                </a:solidFill>
              </a:rPr>
              <a:t>hangi </a:t>
            </a:r>
            <a:r>
              <a:rPr lang="tr-TR" sz="2200" b="1" dirty="0" smtClean="0">
                <a:solidFill>
                  <a:srgbClr val="FFC000"/>
                </a:solidFill>
              </a:rPr>
              <a:t>amaçla</a:t>
            </a:r>
            <a:r>
              <a:rPr lang="tr-TR" sz="2200" b="1" dirty="0" smtClean="0">
                <a:solidFill>
                  <a:schemeClr val="bg1"/>
                </a:solidFill>
              </a:rPr>
              <a:t>" sorusu </a:t>
            </a:r>
            <a:r>
              <a:rPr lang="tr-TR" sz="2200" b="1" dirty="0">
                <a:solidFill>
                  <a:schemeClr val="bg1"/>
                </a:solidFill>
              </a:rPr>
              <a:t>sorularak bulunur.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2454319" y="3762958"/>
            <a:ext cx="3469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u="sng" dirty="0">
                <a:solidFill>
                  <a:schemeClr val="bg1"/>
                </a:solidFill>
              </a:rPr>
              <a:t>Okula gitmek için</a:t>
            </a:r>
            <a:r>
              <a:rPr lang="sv-SE" sz="2000" b="1" i="1" dirty="0" smtClean="0">
                <a:solidFill>
                  <a:schemeClr val="bg1"/>
                </a:solidFill>
              </a:rPr>
              <a:t> </a:t>
            </a:r>
            <a:r>
              <a:rPr lang="tr-TR" sz="2000" b="1" i="1" dirty="0" smtClean="0">
                <a:solidFill>
                  <a:schemeClr val="bg1"/>
                </a:solidFill>
              </a:rPr>
              <a:t>   </a:t>
            </a:r>
            <a:r>
              <a:rPr lang="sv-SE" sz="2000" b="1" i="1" u="sng" dirty="0">
                <a:solidFill>
                  <a:schemeClr val="bg1"/>
                </a:solidFill>
              </a:rPr>
              <a:t>evden çıktı.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073789" y="4045951"/>
            <a:ext cx="2473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amaç</a:t>
            </a:r>
            <a:r>
              <a:rPr lang="es-ES" sz="2000" b="1" i="1" dirty="0" smtClean="0">
                <a:solidFill>
                  <a:schemeClr val="bg1"/>
                </a:solidFill>
              </a:rPr>
              <a:t>    </a:t>
            </a:r>
            <a:r>
              <a:rPr lang="tr-TR" sz="2000" b="1" i="1" dirty="0" smtClean="0">
                <a:solidFill>
                  <a:schemeClr val="bg1"/>
                </a:solidFill>
              </a:rPr>
              <a:t>               </a:t>
            </a:r>
            <a:r>
              <a:rPr lang="es-ES" sz="2000" b="1" i="1" dirty="0" smtClean="0">
                <a:solidFill>
                  <a:srgbClr val="FFC000"/>
                </a:solidFill>
              </a:rPr>
              <a:t>sonuç</a:t>
            </a:r>
            <a:endParaRPr lang="tr-TR" sz="2000" b="1" dirty="0">
              <a:solidFill>
                <a:srgbClr val="FFC000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454319" y="4508645"/>
            <a:ext cx="4207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chemeClr val="bg1"/>
                </a:solidFill>
              </a:rPr>
              <a:t>Dün </a:t>
            </a:r>
            <a:r>
              <a:rPr lang="sv-SE" sz="2000" b="1" i="1" u="sng" dirty="0">
                <a:solidFill>
                  <a:schemeClr val="bg1"/>
                </a:solidFill>
              </a:rPr>
              <a:t>köye gittik</a:t>
            </a:r>
            <a:r>
              <a:rPr lang="sv-SE" sz="2000" b="1" i="1" dirty="0">
                <a:solidFill>
                  <a:schemeClr val="bg1"/>
                </a:solidFill>
              </a:rPr>
              <a:t> </a:t>
            </a:r>
            <a:r>
              <a:rPr lang="tr-TR" sz="2000" b="1" i="1" dirty="0" smtClean="0">
                <a:solidFill>
                  <a:schemeClr val="bg1"/>
                </a:solidFill>
              </a:rPr>
              <a:t>   </a:t>
            </a:r>
            <a:r>
              <a:rPr lang="sv-SE" sz="2000" b="1" i="1" dirty="0" smtClean="0">
                <a:solidFill>
                  <a:schemeClr val="bg1"/>
                </a:solidFill>
              </a:rPr>
              <a:t> </a:t>
            </a:r>
            <a:r>
              <a:rPr lang="sv-SE" sz="2000" b="1" i="1" u="sng" dirty="0">
                <a:solidFill>
                  <a:schemeClr val="bg1"/>
                </a:solidFill>
              </a:rPr>
              <a:t>dedemleri görmeye.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3073789" y="4812906"/>
            <a:ext cx="276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rgbClr val="FFC000"/>
                </a:solidFill>
              </a:rPr>
              <a:t>sonuç</a:t>
            </a:r>
            <a:r>
              <a:rPr lang="tr-TR" sz="2000" b="1" i="1" dirty="0" smtClean="0">
                <a:solidFill>
                  <a:schemeClr val="bg1"/>
                </a:solidFill>
              </a:rPr>
              <a:t>                     amaç   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7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16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47" y="999519"/>
            <a:ext cx="7639083" cy="4530840"/>
          </a:xfrm>
          <a:prstGeom prst="rect">
            <a:avLst/>
          </a:prstGeom>
          <a:ln cap="rnd">
            <a:solidFill>
              <a:schemeClr val="tx1"/>
            </a:solidFill>
          </a:ln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512144" y="4314438"/>
            <a:ext cx="3735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chemeClr val="bg1"/>
                </a:solidFill>
              </a:rPr>
              <a:t>Araba </a:t>
            </a:r>
            <a:r>
              <a:rPr lang="sv-SE" sz="2000" b="1" i="1" dirty="0">
                <a:solidFill>
                  <a:srgbClr val="FFC000"/>
                </a:solidFill>
              </a:rPr>
              <a:t>kirlendiği için </a:t>
            </a:r>
            <a:r>
              <a:rPr lang="sv-SE" sz="2000" b="1" i="1" dirty="0">
                <a:solidFill>
                  <a:schemeClr val="bg1"/>
                </a:solidFill>
              </a:rPr>
              <a:t>onu yıkadım.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5003840" y="2533178"/>
            <a:ext cx="3128686" cy="1015663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/>
                </a:solidFill>
              </a:rPr>
              <a:t>Amaç-sonuç </a:t>
            </a:r>
            <a:r>
              <a:rPr lang="tr-TR" sz="2000" b="1" i="1" dirty="0">
                <a:solidFill>
                  <a:schemeClr val="bg1"/>
                </a:solidFill>
              </a:rPr>
              <a:t>cümlelerinde ise ; amaçlanan şey, iş yapıldıktan sonra olacaktır.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033085" y="1943819"/>
            <a:ext cx="5748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Sebep ve amacı birbiriyle karıştırmamalıyız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1503352" y="4882017"/>
            <a:ext cx="4029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Araba </a:t>
            </a:r>
            <a:r>
              <a:rPr lang="tr-TR" sz="2000" b="1" i="1" dirty="0" smtClean="0">
                <a:solidFill>
                  <a:srgbClr val="FFC000"/>
                </a:solidFill>
              </a:rPr>
              <a:t>temiz olsun diye </a:t>
            </a:r>
            <a:r>
              <a:rPr lang="tr-TR" sz="2000" b="1" i="1" dirty="0" smtClean="0">
                <a:solidFill>
                  <a:schemeClr val="bg1"/>
                </a:solidFill>
              </a:rPr>
              <a:t>onu</a:t>
            </a:r>
            <a:r>
              <a:rPr lang="sv-SE" sz="2000" b="1" i="1" dirty="0" smtClean="0">
                <a:solidFill>
                  <a:schemeClr val="bg1"/>
                </a:solidFill>
              </a:rPr>
              <a:t> </a:t>
            </a:r>
            <a:r>
              <a:rPr lang="sv-SE" sz="2000" b="1" i="1" dirty="0">
                <a:solidFill>
                  <a:schemeClr val="bg1"/>
                </a:solidFill>
              </a:rPr>
              <a:t>yıkadım.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  <p:grpSp>
        <p:nvGrpSpPr>
          <p:cNvPr id="2" name="Grup 23"/>
          <p:cNvGrpSpPr/>
          <p:nvPr/>
        </p:nvGrpSpPr>
        <p:grpSpPr>
          <a:xfrm>
            <a:off x="985362" y="3796429"/>
            <a:ext cx="1427723" cy="405033"/>
            <a:chOff x="586161" y="3752168"/>
            <a:chExt cx="1427723" cy="405033"/>
          </a:xfrm>
        </p:grpSpPr>
        <p:sp>
          <p:nvSpPr>
            <p:cNvPr id="25" name="Yuvarlatılmış Dikdörtgen 24"/>
            <p:cNvSpPr/>
            <p:nvPr/>
          </p:nvSpPr>
          <p:spPr>
            <a:xfrm rot="21151666">
              <a:off x="701629" y="3752168"/>
              <a:ext cx="1202013" cy="405033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30" name="9 Dikdörtgen"/>
            <p:cNvSpPr/>
            <p:nvPr/>
          </p:nvSpPr>
          <p:spPr>
            <a:xfrm rot="21115826">
              <a:off x="586161" y="3752916"/>
              <a:ext cx="14277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Dikdörtgen 3"/>
          <p:cNvSpPr/>
          <p:nvPr/>
        </p:nvSpPr>
        <p:spPr>
          <a:xfrm>
            <a:off x="1360889" y="2545054"/>
            <a:ext cx="3104234" cy="1015663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r-TR" sz="2000" b="1" dirty="0" smtClean="0">
                <a:solidFill>
                  <a:prstClr val="white"/>
                </a:solidFill>
              </a:rPr>
              <a:t>Sebep-sonuç </a:t>
            </a:r>
            <a:r>
              <a:rPr lang="tr-TR" sz="2000" b="1" dirty="0">
                <a:solidFill>
                  <a:prstClr val="white"/>
                </a:solidFill>
              </a:rPr>
              <a:t>cümlelerinde; </a:t>
            </a:r>
            <a:endParaRPr lang="tr-TR" sz="2000" b="1" dirty="0" smtClean="0">
              <a:solidFill>
                <a:prstClr val="white"/>
              </a:solidFill>
            </a:endParaRPr>
          </a:p>
          <a:p>
            <a:pPr lvl="0" algn="ctr"/>
            <a:r>
              <a:rPr lang="tr-TR" sz="2000" b="1" dirty="0" smtClean="0">
                <a:solidFill>
                  <a:prstClr val="white"/>
                </a:solidFill>
              </a:rPr>
              <a:t>önce </a:t>
            </a:r>
            <a:r>
              <a:rPr lang="tr-TR" sz="2000" b="1" dirty="0">
                <a:solidFill>
                  <a:prstClr val="white"/>
                </a:solidFill>
              </a:rPr>
              <a:t>sebep meydana </a:t>
            </a:r>
            <a:r>
              <a:rPr lang="tr-TR" sz="2000" b="1" dirty="0" smtClean="0">
                <a:solidFill>
                  <a:prstClr val="white"/>
                </a:solidFill>
              </a:rPr>
              <a:t>gelir, </a:t>
            </a:r>
          </a:p>
          <a:p>
            <a:pPr lvl="0" algn="ctr"/>
            <a:r>
              <a:rPr lang="tr-TR" sz="2000" b="1" dirty="0" smtClean="0">
                <a:solidFill>
                  <a:prstClr val="white"/>
                </a:solidFill>
              </a:rPr>
              <a:t>sonra </a:t>
            </a:r>
            <a:r>
              <a:rPr lang="tr-TR" sz="2000" b="1" dirty="0">
                <a:solidFill>
                  <a:prstClr val="white"/>
                </a:solidFill>
              </a:rPr>
              <a:t>sonuç.</a:t>
            </a:r>
          </a:p>
        </p:txBody>
      </p:sp>
      <p:sp>
        <p:nvSpPr>
          <p:cNvPr id="33" name="9 Dikdörtgen"/>
          <p:cNvSpPr/>
          <p:nvPr/>
        </p:nvSpPr>
        <p:spPr>
          <a:xfrm>
            <a:off x="6044560" y="4300662"/>
            <a:ext cx="1781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prstClr val="white"/>
                </a:solidFill>
              </a:rPr>
              <a:t>Sebep - Sonuç</a:t>
            </a:r>
            <a:endParaRPr lang="tr-TR" sz="2000" dirty="0">
              <a:solidFill>
                <a:prstClr val="white"/>
              </a:solidFill>
            </a:endParaRPr>
          </a:p>
        </p:txBody>
      </p:sp>
      <p:sp>
        <p:nvSpPr>
          <p:cNvPr id="40" name="9 Dikdörtgen"/>
          <p:cNvSpPr/>
          <p:nvPr/>
        </p:nvSpPr>
        <p:spPr>
          <a:xfrm>
            <a:off x="6051678" y="4878137"/>
            <a:ext cx="1702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prstClr val="white"/>
                </a:solidFill>
              </a:rPr>
              <a:t>Amaç - Sonuç</a:t>
            </a:r>
            <a:endParaRPr lang="tr-TR" sz="2000" dirty="0">
              <a:solidFill>
                <a:prstClr val="white"/>
              </a:solidFill>
            </a:endParaRP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8" y="846383"/>
            <a:ext cx="1072746" cy="1072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601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 animBg="1"/>
      <p:bldP spid="16" grpId="0"/>
      <p:bldP spid="21" grpId="0"/>
      <p:bldP spid="4" grpId="0" animBg="1"/>
      <p:bldP spid="33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7" y="999519"/>
            <a:ext cx="8236448" cy="4530840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199413" y="1964647"/>
            <a:ext cx="764869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i="1" dirty="0">
                <a:solidFill>
                  <a:schemeClr val="bg1"/>
                </a:solidFill>
              </a:rPr>
              <a:t>Cümlenin sebep mi yoksa amaç mı bildirdiğinden emin olamıyorsak yükleme “hangi amaçla” sorusunu soralım. </a:t>
            </a:r>
            <a:endParaRPr lang="tr-TR" sz="2100" b="1" i="1" dirty="0" smtClean="0">
              <a:solidFill>
                <a:schemeClr val="bg1"/>
              </a:solidFill>
            </a:endParaRPr>
          </a:p>
          <a:p>
            <a:r>
              <a:rPr lang="tr-TR" sz="2100" b="1" i="1" dirty="0" smtClean="0">
                <a:solidFill>
                  <a:schemeClr val="bg1"/>
                </a:solidFill>
              </a:rPr>
              <a:t>Cümlede </a:t>
            </a:r>
            <a:r>
              <a:rPr lang="tr-TR" sz="2100" b="1" i="1" dirty="0">
                <a:solidFill>
                  <a:schemeClr val="bg1"/>
                </a:solidFill>
              </a:rPr>
              <a:t>bu soruya cevap varsa </a:t>
            </a:r>
            <a:r>
              <a:rPr lang="tr-TR" sz="2100" b="1" i="1" dirty="0" smtClean="0">
                <a:solidFill>
                  <a:schemeClr val="bg1"/>
                </a:solidFill>
              </a:rPr>
              <a:t>amaç-sonuçtur</a:t>
            </a:r>
            <a:r>
              <a:rPr lang="tr-TR" sz="2100" b="1" i="1" dirty="0">
                <a:solidFill>
                  <a:schemeClr val="bg1"/>
                </a:solidFill>
              </a:rPr>
              <a:t>, yoksa </a:t>
            </a:r>
            <a:r>
              <a:rPr lang="tr-TR" sz="2100" b="1" i="1" dirty="0" smtClean="0">
                <a:solidFill>
                  <a:schemeClr val="bg1"/>
                </a:solidFill>
              </a:rPr>
              <a:t>sebep-sonuç</a:t>
            </a:r>
            <a:r>
              <a:rPr lang="tr-TR" sz="2100" b="1" i="1" dirty="0">
                <a:solidFill>
                  <a:schemeClr val="bg1"/>
                </a:solidFill>
              </a:rPr>
              <a:t>.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617489" y="3959729"/>
            <a:ext cx="5499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Kimse ıslanıp hasta olmasın diye piknik iptal oldu</a:t>
            </a:r>
            <a:r>
              <a:rPr lang="tr-TR" sz="2000" b="1" i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7" y="846383"/>
            <a:ext cx="1072746" cy="1072746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1614696" y="4622962"/>
            <a:ext cx="415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Yağmur yağdığı için piknik iptal oldu</a:t>
            </a:r>
            <a:r>
              <a:rPr lang="tr-TR" sz="2000" b="1" i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cxnSp>
        <p:nvCxnSpPr>
          <p:cNvPr id="12" name="Düz Bağlayıcı 11"/>
          <p:cNvCxnSpPr/>
          <p:nvPr/>
        </p:nvCxnSpPr>
        <p:spPr>
          <a:xfrm>
            <a:off x="1708835" y="4281486"/>
            <a:ext cx="3354023" cy="0"/>
          </a:xfrm>
          <a:prstGeom prst="line">
            <a:avLst/>
          </a:prstGeom>
          <a:ln w="34925">
            <a:solidFill>
              <a:srgbClr val="FFE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 16"/>
          <p:cNvGrpSpPr/>
          <p:nvPr/>
        </p:nvGrpSpPr>
        <p:grpSpPr>
          <a:xfrm rot="21156591">
            <a:off x="932163" y="3349468"/>
            <a:ext cx="1427723" cy="432495"/>
            <a:chOff x="538661" y="3759541"/>
            <a:chExt cx="1427723" cy="432495"/>
          </a:xfrm>
        </p:grpSpPr>
        <p:sp>
          <p:nvSpPr>
            <p:cNvPr id="18" name="Yuvarlatılmış Dikdörtgen 17"/>
            <p:cNvSpPr/>
            <p:nvPr/>
          </p:nvSpPr>
          <p:spPr>
            <a:xfrm rot="21151666">
              <a:off x="679851" y="3759541"/>
              <a:ext cx="1134928" cy="432495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22" name="9 Dikdörtgen"/>
            <p:cNvSpPr/>
            <p:nvPr/>
          </p:nvSpPr>
          <p:spPr>
            <a:xfrm rot="21115826">
              <a:off x="538661" y="3788541"/>
              <a:ext cx="14277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5" name="Düz Bağlayıcı 24"/>
          <p:cNvCxnSpPr/>
          <p:nvPr/>
        </p:nvCxnSpPr>
        <p:spPr>
          <a:xfrm flipV="1">
            <a:off x="1739743" y="4961976"/>
            <a:ext cx="1998039" cy="1"/>
          </a:xfrm>
          <a:prstGeom prst="line">
            <a:avLst/>
          </a:prstGeom>
          <a:ln w="34925">
            <a:solidFill>
              <a:srgbClr val="FFE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 rot="21292835">
            <a:off x="5793041" y="3324408"/>
            <a:ext cx="2189057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tr-TR" sz="2400" b="1" i="1" dirty="0" smtClean="0">
                <a:solidFill>
                  <a:schemeClr val="bg1"/>
                </a:solidFill>
              </a:rPr>
              <a:t>hangi amaçla?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6994065" y="3939473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(</a:t>
            </a:r>
            <a:r>
              <a:rPr lang="tr-TR" sz="2000" b="1" i="1" dirty="0">
                <a:solidFill>
                  <a:schemeClr val="bg1"/>
                </a:solidFill>
              </a:rPr>
              <a:t>amaç )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6140108" y="4615262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(sebep </a:t>
            </a:r>
            <a:r>
              <a:rPr lang="tr-TR" sz="2000" b="1" i="1" dirty="0">
                <a:solidFill>
                  <a:schemeClr val="bg1"/>
                </a:solidFill>
              </a:rPr>
              <a:t>)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267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6" grpId="0" animBg="1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92809" y="800144"/>
            <a:ext cx="6421362" cy="1115556"/>
            <a:chOff x="1669059" y="800144"/>
            <a:chExt cx="6421362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569030" y="1167021"/>
              <a:ext cx="4517570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36711"/>
              <a:ext cx="6421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prstClr val="white"/>
                  </a:solidFill>
                </a:rPr>
                <a:t>Koşul - Sonuç Cümleleri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 13"/>
          <p:cNvGrpSpPr/>
          <p:nvPr/>
        </p:nvGrpSpPr>
        <p:grpSpPr>
          <a:xfrm>
            <a:off x="890065" y="2724030"/>
            <a:ext cx="1427723" cy="742269"/>
            <a:chOff x="467411" y="3470132"/>
            <a:chExt cx="1427723" cy="742269"/>
          </a:xfrm>
        </p:grpSpPr>
        <p:sp>
          <p:nvSpPr>
            <p:cNvPr id="26" name="Yuvarlatılmış Dikdörtgen 25"/>
            <p:cNvSpPr/>
            <p:nvPr/>
          </p:nvSpPr>
          <p:spPr>
            <a:xfrm rot="21151666">
              <a:off x="606107" y="3768849"/>
              <a:ext cx="1140478" cy="432495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27" name="9 Dikdörtgen"/>
            <p:cNvSpPr/>
            <p:nvPr/>
          </p:nvSpPr>
          <p:spPr>
            <a:xfrm rot="21115826">
              <a:off x="467411" y="3812291"/>
              <a:ext cx="14277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2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14395" y="3470132"/>
              <a:ext cx="268437" cy="374829"/>
            </a:xfrm>
            <a:prstGeom prst="rect">
              <a:avLst/>
            </a:prstGeom>
          </p:spPr>
        </p:pic>
      </p:grpSp>
      <p:sp>
        <p:nvSpPr>
          <p:cNvPr id="15" name="Dikdörtgen 14"/>
          <p:cNvSpPr/>
          <p:nvPr/>
        </p:nvSpPr>
        <p:spPr>
          <a:xfrm>
            <a:off x="2454319" y="2975010"/>
            <a:ext cx="359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u="sng" dirty="0">
                <a:solidFill>
                  <a:schemeClr val="bg1"/>
                </a:solidFill>
              </a:rPr>
              <a:t>Hedefini doğru </a:t>
            </a:r>
            <a:r>
              <a:rPr lang="sv-SE" b="1" i="1" u="sng" dirty="0" smtClean="0">
                <a:solidFill>
                  <a:schemeClr val="bg1"/>
                </a:solidFill>
              </a:rPr>
              <a:t>seçersen</a:t>
            </a:r>
            <a:r>
              <a:rPr lang="tr-TR" b="1" i="1" dirty="0" smtClean="0">
                <a:solidFill>
                  <a:schemeClr val="bg1"/>
                </a:solidFill>
              </a:rPr>
              <a:t>  </a:t>
            </a:r>
            <a:r>
              <a:rPr lang="sv-SE" b="1" i="1" u="sng" dirty="0" smtClean="0">
                <a:solidFill>
                  <a:schemeClr val="bg1"/>
                </a:solidFill>
              </a:rPr>
              <a:t>başarırsın</a:t>
            </a:r>
            <a:r>
              <a:rPr lang="sv-SE" b="1" i="1" u="sng" dirty="0">
                <a:solidFill>
                  <a:schemeClr val="bg1"/>
                </a:solidFill>
              </a:rPr>
              <a:t>.</a:t>
            </a:r>
            <a:endParaRPr lang="tr-TR" b="1" u="sng" dirty="0">
              <a:solidFill>
                <a:schemeClr val="bg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3061738" y="3284636"/>
            <a:ext cx="2818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FFC000"/>
                </a:solidFill>
              </a:rPr>
              <a:t>k</a:t>
            </a:r>
            <a:r>
              <a:rPr lang="tr-TR" b="1" i="1" dirty="0" smtClean="0">
                <a:solidFill>
                  <a:srgbClr val="FFC000"/>
                </a:solidFill>
              </a:rPr>
              <a:t>oşul </a:t>
            </a:r>
            <a:r>
              <a:rPr lang="tr-TR" b="1" i="1" dirty="0" smtClean="0">
                <a:solidFill>
                  <a:schemeClr val="bg1"/>
                </a:solidFill>
              </a:rPr>
              <a:t>                           sonuç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454319" y="2024690"/>
            <a:ext cx="57861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Temel yargının gerçekleşmesinin bir koşula (şarta) bağlı olduğu cümlelerdir.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2454319" y="3762958"/>
            <a:ext cx="4654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u="sng" dirty="0">
                <a:solidFill>
                  <a:schemeClr val="bg1"/>
                </a:solidFill>
              </a:rPr>
              <a:t>Seni de götürürüm</a:t>
            </a:r>
            <a:r>
              <a:rPr lang="sv-SE" b="1" i="1" dirty="0">
                <a:solidFill>
                  <a:schemeClr val="bg1"/>
                </a:solidFill>
              </a:rPr>
              <a:t> ama</a:t>
            </a:r>
            <a:r>
              <a:rPr lang="sv-SE" b="1" i="1" dirty="0" smtClean="0">
                <a:solidFill>
                  <a:schemeClr val="bg1"/>
                </a:solidFill>
              </a:rPr>
              <a:t> </a:t>
            </a:r>
            <a:r>
              <a:rPr lang="sv-SE" b="1" i="1" u="sng" dirty="0" smtClean="0">
                <a:solidFill>
                  <a:schemeClr val="bg1"/>
                </a:solidFill>
              </a:rPr>
              <a:t>sözümden </a:t>
            </a:r>
            <a:r>
              <a:rPr lang="sv-SE" b="1" i="1" u="sng" dirty="0">
                <a:solidFill>
                  <a:schemeClr val="bg1"/>
                </a:solidFill>
              </a:rPr>
              <a:t>çıkmak yok.</a:t>
            </a:r>
            <a:endParaRPr lang="tr-TR" b="1" u="sng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073789" y="4045951"/>
            <a:ext cx="309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s</a:t>
            </a:r>
            <a:r>
              <a:rPr lang="tr-TR" b="1" i="1" dirty="0" smtClean="0">
                <a:solidFill>
                  <a:schemeClr val="bg1"/>
                </a:solidFill>
              </a:rPr>
              <a:t>onuç</a:t>
            </a:r>
            <a:r>
              <a:rPr lang="es-ES" b="1" i="1" dirty="0" smtClean="0">
                <a:solidFill>
                  <a:schemeClr val="bg1"/>
                </a:solidFill>
              </a:rPr>
              <a:t>                   </a:t>
            </a:r>
            <a:r>
              <a:rPr lang="tr-TR" b="1" i="1" dirty="0" smtClean="0">
                <a:solidFill>
                  <a:schemeClr val="bg1"/>
                </a:solidFill>
              </a:rPr>
              <a:t>                </a:t>
            </a:r>
            <a:r>
              <a:rPr lang="tr-TR" b="1" i="1" dirty="0" smtClean="0">
                <a:solidFill>
                  <a:srgbClr val="FFC000"/>
                </a:solidFill>
              </a:rPr>
              <a:t>koşul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454319" y="4508645"/>
            <a:ext cx="4200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u="sng" dirty="0">
                <a:solidFill>
                  <a:schemeClr val="bg1"/>
                </a:solidFill>
              </a:rPr>
              <a:t>Ben senin arkandayım</a:t>
            </a:r>
            <a:r>
              <a:rPr lang="sv-SE" b="1" i="1" dirty="0">
                <a:solidFill>
                  <a:schemeClr val="bg1"/>
                </a:solidFill>
              </a:rPr>
              <a:t>,</a:t>
            </a:r>
            <a:r>
              <a:rPr lang="sv-SE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smtClean="0">
                <a:solidFill>
                  <a:schemeClr val="bg1"/>
                </a:solidFill>
              </a:rPr>
              <a:t>yeter </a:t>
            </a:r>
            <a:r>
              <a:rPr lang="tr-TR" b="1" i="1" dirty="0">
                <a:solidFill>
                  <a:schemeClr val="bg1"/>
                </a:solidFill>
              </a:rPr>
              <a:t>ki </a:t>
            </a:r>
            <a:r>
              <a:rPr lang="tr-TR" b="1" i="1" u="sng" dirty="0">
                <a:solidFill>
                  <a:schemeClr val="bg1"/>
                </a:solidFill>
              </a:rPr>
              <a:t>dürüst ol.</a:t>
            </a:r>
            <a:endParaRPr lang="tr-TR" b="1" u="sng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3073789" y="4812906"/>
            <a:ext cx="318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s</a:t>
            </a:r>
            <a:r>
              <a:rPr lang="tr-TR" b="1" i="1" dirty="0" smtClean="0">
                <a:solidFill>
                  <a:schemeClr val="bg1"/>
                </a:solidFill>
              </a:rPr>
              <a:t>onuç                                     </a:t>
            </a:r>
            <a:r>
              <a:rPr lang="tr-TR" b="1" i="1" dirty="0" smtClean="0">
                <a:solidFill>
                  <a:srgbClr val="FFC000"/>
                </a:solidFill>
              </a:rPr>
              <a:t>koşul</a:t>
            </a:r>
            <a:endParaRPr lang="tr-T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215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16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1115556"/>
            <a:chOff x="1669059" y="800144"/>
            <a:chExt cx="6421362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569030" y="1167021"/>
              <a:ext cx="4517570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36711"/>
              <a:ext cx="6421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prstClr val="white"/>
                  </a:solidFill>
                </a:rPr>
                <a:t>Karşılaştırma Cümleleri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 13"/>
          <p:cNvGrpSpPr/>
          <p:nvPr/>
        </p:nvGrpSpPr>
        <p:grpSpPr>
          <a:xfrm>
            <a:off x="586355" y="2724030"/>
            <a:ext cx="1427723" cy="742269"/>
            <a:chOff x="467411" y="3470132"/>
            <a:chExt cx="1427723" cy="742269"/>
          </a:xfrm>
        </p:grpSpPr>
        <p:sp>
          <p:nvSpPr>
            <p:cNvPr id="26" name="Yuvarlatılmış Dikdörtgen 25"/>
            <p:cNvSpPr/>
            <p:nvPr/>
          </p:nvSpPr>
          <p:spPr>
            <a:xfrm rot="21151666">
              <a:off x="606107" y="3768849"/>
              <a:ext cx="1140478" cy="432495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27" name="9 Dikdörtgen"/>
            <p:cNvSpPr/>
            <p:nvPr/>
          </p:nvSpPr>
          <p:spPr>
            <a:xfrm rot="21115826">
              <a:off x="467411" y="3812291"/>
              <a:ext cx="14277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2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14395" y="3470132"/>
              <a:ext cx="268437" cy="374829"/>
            </a:xfrm>
            <a:prstGeom prst="rect">
              <a:avLst/>
            </a:prstGeom>
          </p:spPr>
        </p:pic>
      </p:grpSp>
      <p:sp>
        <p:nvSpPr>
          <p:cNvPr id="15" name="Dikdörtgen 14"/>
          <p:cNvSpPr/>
          <p:nvPr/>
        </p:nvSpPr>
        <p:spPr>
          <a:xfrm>
            <a:off x="2086855" y="3038939"/>
            <a:ext cx="5365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u="sng" dirty="0">
                <a:solidFill>
                  <a:schemeClr val="bg1"/>
                </a:solidFill>
              </a:rPr>
              <a:t>O</a:t>
            </a:r>
            <a:r>
              <a:rPr lang="sv-SE" sz="2000" b="1" i="1" dirty="0">
                <a:solidFill>
                  <a:schemeClr val="bg1"/>
                </a:solidFill>
              </a:rPr>
              <a:t> da </a:t>
            </a:r>
            <a:r>
              <a:rPr lang="sv-SE" sz="2000" b="1" i="1" u="sng" dirty="0">
                <a:solidFill>
                  <a:schemeClr val="bg1"/>
                </a:solidFill>
              </a:rPr>
              <a:t>sen</a:t>
            </a:r>
            <a:r>
              <a:rPr lang="sv-SE" sz="2000" b="1" i="1" dirty="0">
                <a:solidFill>
                  <a:schemeClr val="bg1"/>
                </a:solidFill>
              </a:rPr>
              <a:t>in gibi çok efendi ve çalışkan bir öğrenci.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867985" y="2024690"/>
            <a:ext cx="62869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Birden çok olay, kavram, durum veya kişinin benzer ya </a:t>
            </a:r>
            <a:r>
              <a:rPr lang="tr-TR" sz="2200" b="1" dirty="0" smtClean="0">
                <a:solidFill>
                  <a:schemeClr val="bg1"/>
                </a:solidFill>
              </a:rPr>
              <a:t>da farklı </a:t>
            </a:r>
            <a:r>
              <a:rPr lang="tr-TR" sz="2200" b="1" dirty="0">
                <a:solidFill>
                  <a:schemeClr val="bg1"/>
                </a:solidFill>
              </a:rPr>
              <a:t>yönlerinin ifade edildiği cümlelerdir.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2086855" y="3523834"/>
            <a:ext cx="4080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u="sng" dirty="0">
                <a:solidFill>
                  <a:schemeClr val="bg1"/>
                </a:solidFill>
              </a:rPr>
              <a:t>Bizim sınıfımız</a:t>
            </a:r>
            <a:r>
              <a:rPr lang="sv-SE" sz="2000" b="1" i="1" dirty="0">
                <a:solidFill>
                  <a:schemeClr val="bg1"/>
                </a:solidFill>
              </a:rPr>
              <a:t> daha temiz ve tertipli.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086855" y="4051762"/>
            <a:ext cx="3528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u="sng" dirty="0">
                <a:solidFill>
                  <a:schemeClr val="bg1"/>
                </a:solidFill>
              </a:rPr>
              <a:t>Ahmet</a:t>
            </a:r>
            <a:r>
              <a:rPr lang="sv-SE" sz="2000" b="1" i="1" dirty="0">
                <a:solidFill>
                  <a:schemeClr val="bg1"/>
                </a:solidFill>
              </a:rPr>
              <a:t> de </a:t>
            </a:r>
            <a:r>
              <a:rPr lang="sv-SE" sz="2000" b="1" i="1" u="sng" dirty="0">
                <a:solidFill>
                  <a:schemeClr val="bg1"/>
                </a:solidFill>
              </a:rPr>
              <a:t>abisi</a:t>
            </a:r>
            <a:r>
              <a:rPr lang="sv-SE" sz="2000" b="1" i="1" dirty="0">
                <a:solidFill>
                  <a:schemeClr val="bg1"/>
                </a:solidFill>
              </a:rPr>
              <a:t> kadar yetenekli.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2073759" y="4590576"/>
            <a:ext cx="4087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chemeClr val="bg1"/>
                </a:solidFill>
              </a:rPr>
              <a:t>Bu </a:t>
            </a:r>
            <a:r>
              <a:rPr lang="sv-SE" sz="2000" b="1" i="1" u="sng" dirty="0">
                <a:solidFill>
                  <a:schemeClr val="bg1"/>
                </a:solidFill>
              </a:rPr>
              <a:t>elbise</a:t>
            </a:r>
            <a:r>
              <a:rPr lang="sv-SE" sz="2000" b="1" i="1" dirty="0">
                <a:solidFill>
                  <a:schemeClr val="bg1"/>
                </a:solidFill>
              </a:rPr>
              <a:t> </a:t>
            </a:r>
            <a:r>
              <a:rPr lang="sv-SE" sz="2000" b="1" i="1" u="sng" dirty="0">
                <a:solidFill>
                  <a:schemeClr val="bg1"/>
                </a:solidFill>
              </a:rPr>
              <a:t>diğeri</a:t>
            </a:r>
            <a:r>
              <a:rPr lang="sv-SE" sz="2000" b="1" i="1" dirty="0">
                <a:solidFill>
                  <a:schemeClr val="bg1"/>
                </a:solidFill>
              </a:rPr>
              <a:t>ne göre daha hesaplı.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474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604">
            <a:off x="2230249" y="2385138"/>
            <a:ext cx="5089838" cy="2950645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823">
            <a:off x="2690819" y="2969028"/>
            <a:ext cx="4183823" cy="1164973"/>
          </a:xfrm>
          <a:prstGeom prst="rect">
            <a:avLst/>
          </a:prstGeom>
        </p:spPr>
      </p:pic>
      <p:grpSp>
        <p:nvGrpSpPr>
          <p:cNvPr id="11" name="Grup 10"/>
          <p:cNvGrpSpPr/>
          <p:nvPr/>
        </p:nvGrpSpPr>
        <p:grpSpPr>
          <a:xfrm>
            <a:off x="1832402" y="659905"/>
            <a:ext cx="6421362" cy="1161826"/>
            <a:chOff x="1597809" y="800144"/>
            <a:chExt cx="6421362" cy="989035"/>
          </a:xfrm>
        </p:grpSpPr>
        <p:sp>
          <p:nvSpPr>
            <p:cNvPr id="12" name="8 Yuvarlatılmış Dikdörtgen"/>
            <p:cNvSpPr/>
            <p:nvPr/>
          </p:nvSpPr>
          <p:spPr>
            <a:xfrm>
              <a:off x="1669059" y="1116476"/>
              <a:ext cx="6040940" cy="672703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5" name="10 Dikdörtgen"/>
            <p:cNvSpPr/>
            <p:nvPr/>
          </p:nvSpPr>
          <p:spPr>
            <a:xfrm>
              <a:off x="1597809" y="1205607"/>
              <a:ext cx="6421362" cy="497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prstClr val="white"/>
                  </a:solidFill>
                </a:rPr>
                <a:t>CÜMLEDE ANLAM İLİŞKİLERİ - 1</a:t>
              </a:r>
              <a:endParaRPr lang="tr-TR" sz="32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9 Resim" descr="pi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717311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816923" y="1911927"/>
            <a:ext cx="6293923" cy="2850075"/>
            <a:chOff x="2167467" y="1167020"/>
            <a:chExt cx="5424546" cy="1488257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167467" y="1167020"/>
              <a:ext cx="5424546" cy="1488257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2167467" y="1554754"/>
              <a:ext cx="5424546" cy="819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4800" b="1" dirty="0">
                  <a:solidFill>
                    <a:prstClr val="white"/>
                  </a:solidFill>
                </a:rPr>
                <a:t>ANLATIMINA GÖRE CÜMLELER</a:t>
              </a:r>
            </a:p>
          </p:txBody>
        </p:sp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Anlatımına Göre Cümleler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133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84" y="1286933"/>
            <a:ext cx="9108374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Anlatımına Göre Cümleler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490" y="2082093"/>
            <a:ext cx="4138470" cy="2762469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582219">
            <a:off x="696273" y="2325727"/>
            <a:ext cx="3700902" cy="139688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9922" y="2082094"/>
            <a:ext cx="4691787" cy="276246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582219">
            <a:off x="4879578" y="2290063"/>
            <a:ext cx="4256826" cy="1735571"/>
          </a:xfrm>
          <a:prstGeom prst="rect">
            <a:avLst/>
          </a:prstGeom>
        </p:spPr>
      </p:pic>
      <p:grpSp>
        <p:nvGrpSpPr>
          <p:cNvPr id="2" name="Grup 14"/>
          <p:cNvGrpSpPr/>
          <p:nvPr/>
        </p:nvGrpSpPr>
        <p:grpSpPr>
          <a:xfrm>
            <a:off x="1964312" y="706309"/>
            <a:ext cx="7176551" cy="1247564"/>
            <a:chOff x="2207791" y="800144"/>
            <a:chExt cx="6040940" cy="1062021"/>
          </a:xfrm>
        </p:grpSpPr>
        <p:sp>
          <p:nvSpPr>
            <p:cNvPr id="16" name="8 Yuvarlatılmış Dikdörtgen"/>
            <p:cNvSpPr/>
            <p:nvPr/>
          </p:nvSpPr>
          <p:spPr>
            <a:xfrm>
              <a:off x="2207791" y="1189462"/>
              <a:ext cx="6040940" cy="672703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050" dirty="0"/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4247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4" name="Dikdörtgen 3"/>
          <p:cNvSpPr/>
          <p:nvPr/>
        </p:nvSpPr>
        <p:spPr>
          <a:xfrm>
            <a:off x="2649629" y="1297260"/>
            <a:ext cx="5909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prstClr val="white"/>
                </a:solidFill>
              </a:rPr>
              <a:t>ANLATIMINA GÖRE CÜMLELER</a:t>
            </a:r>
            <a:endParaRPr lang="tr-TR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311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981560"/>
            <a:chOff x="1669059" y="800144"/>
            <a:chExt cx="6421362" cy="981560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688771" y="1167022"/>
              <a:ext cx="4278088" cy="6146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25825"/>
              <a:ext cx="6421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Öznel Yargılı Cümleler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Anlatımına Göre Cümleler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862760" y="1926316"/>
            <a:ext cx="6426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Söyleyenin kendi düşüncesini, duygusunu veya </a:t>
            </a:r>
            <a:endParaRPr lang="tr-TR" sz="2400" b="1" dirty="0" smtClean="0">
              <a:solidFill>
                <a:schemeClr val="bg1"/>
              </a:solidFill>
            </a:endParaRPr>
          </a:p>
          <a:p>
            <a:r>
              <a:rPr lang="tr-TR" sz="2400" b="1" dirty="0" smtClean="0">
                <a:solidFill>
                  <a:schemeClr val="bg1"/>
                </a:solidFill>
              </a:rPr>
              <a:t>beğenisini </a:t>
            </a:r>
            <a:r>
              <a:rPr lang="tr-TR" sz="2400" b="1" dirty="0">
                <a:solidFill>
                  <a:schemeClr val="bg1"/>
                </a:solidFill>
              </a:rPr>
              <a:t>içeren; doğruluğu ya da </a:t>
            </a:r>
            <a:r>
              <a:rPr lang="tr-TR" sz="2400" b="1" dirty="0" smtClean="0">
                <a:solidFill>
                  <a:schemeClr val="bg1"/>
                </a:solidFill>
              </a:rPr>
              <a:t>yanlışlığı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kişiden </a:t>
            </a:r>
            <a:r>
              <a:rPr lang="tr-TR" sz="2400" b="1" dirty="0">
                <a:solidFill>
                  <a:schemeClr val="bg1"/>
                </a:solidFill>
              </a:rPr>
              <a:t>kişiye göre değişen cümlelerdir.</a:t>
            </a:r>
          </a:p>
        </p:txBody>
      </p:sp>
      <p:grpSp>
        <p:nvGrpSpPr>
          <p:cNvPr id="6" name="Grup 11"/>
          <p:cNvGrpSpPr/>
          <p:nvPr/>
        </p:nvGrpSpPr>
        <p:grpSpPr>
          <a:xfrm rot="21408809">
            <a:off x="277427" y="3129145"/>
            <a:ext cx="2496838" cy="720709"/>
            <a:chOff x="-59980" y="3567350"/>
            <a:chExt cx="2496838" cy="720709"/>
          </a:xfrm>
        </p:grpSpPr>
        <p:sp>
          <p:nvSpPr>
            <p:cNvPr id="14" name="Yuvarlatılmış Dikdörtgen 13"/>
            <p:cNvSpPr/>
            <p:nvPr/>
          </p:nvSpPr>
          <p:spPr>
            <a:xfrm rot="21151666">
              <a:off x="462454" y="3808521"/>
              <a:ext cx="1444364" cy="479538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9 Dikdörtgen"/>
            <p:cNvSpPr/>
            <p:nvPr/>
          </p:nvSpPr>
          <p:spPr>
            <a:xfrm rot="21115826">
              <a:off x="-59980" y="3866245"/>
              <a:ext cx="24968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19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72120" y="3567350"/>
              <a:ext cx="239220" cy="334032"/>
            </a:xfrm>
            <a:prstGeom prst="rect">
              <a:avLst/>
            </a:prstGeom>
          </p:spPr>
        </p:pic>
      </p:grpSp>
      <p:sp>
        <p:nvSpPr>
          <p:cNvPr id="4" name="Dikdörtgen 3"/>
          <p:cNvSpPr/>
          <p:nvPr/>
        </p:nvSpPr>
        <p:spPr>
          <a:xfrm>
            <a:off x="2814466" y="3154264"/>
            <a:ext cx="5851525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bg1"/>
                </a:solidFill>
              </a:rPr>
              <a:t>Kırmızı, renklerin en güzelidir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814466" y="3661688"/>
            <a:ext cx="5851525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1"/>
                </a:solidFill>
              </a:rPr>
              <a:t>Okuduğum </a:t>
            </a:r>
            <a:r>
              <a:rPr lang="tr-TR" sz="2000" b="1" dirty="0">
                <a:solidFill>
                  <a:schemeClr val="bg1"/>
                </a:solidFill>
              </a:rPr>
              <a:t>kitap oldukça etkileyiciydi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814466" y="4170719"/>
            <a:ext cx="5851525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1"/>
                </a:solidFill>
              </a:rPr>
              <a:t>Tatil </a:t>
            </a:r>
            <a:r>
              <a:rPr lang="tr-TR" sz="2000" b="1" dirty="0">
                <a:solidFill>
                  <a:schemeClr val="bg1"/>
                </a:solidFill>
              </a:rPr>
              <a:t>dediğin sakin bir yerde, doğada olur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2814466" y="4677011"/>
            <a:ext cx="5851525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1"/>
                </a:solidFill>
              </a:rPr>
              <a:t>İlkbaharı </a:t>
            </a:r>
            <a:r>
              <a:rPr lang="tr-TR" sz="2000" b="1" dirty="0">
                <a:solidFill>
                  <a:schemeClr val="bg1"/>
                </a:solidFill>
              </a:rPr>
              <a:t>hep sevmişimdir.</a:t>
            </a:r>
          </a:p>
        </p:txBody>
      </p:sp>
    </p:spTree>
    <p:extLst>
      <p:ext uri="{BB962C8B-B14F-4D97-AF65-F5344CB8AC3E}">
        <p14:creationId xmlns:p14="http://schemas.microsoft.com/office/powerpoint/2010/main" xmlns="" val="2985604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20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752184" y="800144"/>
            <a:ext cx="6421362" cy="981560"/>
            <a:chOff x="1669059" y="800144"/>
            <a:chExt cx="6421362" cy="981560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688771" y="1167022"/>
              <a:ext cx="4278088" cy="6146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25825"/>
              <a:ext cx="6421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Nesnel Yargılı Cümleler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Anlatımına Göre Cümleler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767244" y="1961941"/>
            <a:ext cx="6474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Kişiden kişiye göre değişmeyen, herkes tarafından kabul görmüş, kanıtlanabilir yargılardır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6" name="Grup 11"/>
          <p:cNvGrpSpPr/>
          <p:nvPr/>
        </p:nvGrpSpPr>
        <p:grpSpPr>
          <a:xfrm rot="21408809">
            <a:off x="277426" y="2918903"/>
            <a:ext cx="2496838" cy="720709"/>
            <a:chOff x="-59980" y="3567350"/>
            <a:chExt cx="2496838" cy="720709"/>
          </a:xfrm>
        </p:grpSpPr>
        <p:sp>
          <p:nvSpPr>
            <p:cNvPr id="14" name="Yuvarlatılmış Dikdörtgen 13"/>
            <p:cNvSpPr/>
            <p:nvPr/>
          </p:nvSpPr>
          <p:spPr>
            <a:xfrm rot="21151666">
              <a:off x="462454" y="3808521"/>
              <a:ext cx="1444364" cy="479538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9 Dikdörtgen"/>
            <p:cNvSpPr/>
            <p:nvPr/>
          </p:nvSpPr>
          <p:spPr>
            <a:xfrm rot="21115826">
              <a:off x="-59980" y="3850857"/>
              <a:ext cx="249683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200" b="1" dirty="0" smtClean="0">
                  <a:solidFill>
                    <a:prstClr val="white"/>
                  </a:solidFill>
                </a:rPr>
                <a:t>Örnekler</a:t>
              </a:r>
              <a:endParaRPr lang="tr-TR" sz="2200" dirty="0">
                <a:solidFill>
                  <a:prstClr val="white"/>
                </a:solidFill>
              </a:endParaRPr>
            </a:p>
          </p:txBody>
        </p:sp>
        <p:pic>
          <p:nvPicPr>
            <p:cNvPr id="19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72120" y="3567350"/>
              <a:ext cx="239220" cy="334032"/>
            </a:xfrm>
            <a:prstGeom prst="rect">
              <a:avLst/>
            </a:prstGeom>
          </p:spPr>
        </p:pic>
      </p:grpSp>
      <p:sp>
        <p:nvSpPr>
          <p:cNvPr id="4" name="Dikdörtgen 3"/>
          <p:cNvSpPr/>
          <p:nvPr/>
        </p:nvSpPr>
        <p:spPr>
          <a:xfrm>
            <a:off x="2814466" y="2982724"/>
            <a:ext cx="5851525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bg1"/>
                </a:solidFill>
              </a:rPr>
              <a:t>İstanbul 1453’te fethedilmiştir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797004" y="3489016"/>
            <a:ext cx="58515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1"/>
                </a:solidFill>
              </a:rPr>
              <a:t>Yeni </a:t>
            </a:r>
            <a:r>
              <a:rPr lang="tr-TR" sz="2000" b="1" dirty="0">
                <a:solidFill>
                  <a:schemeClr val="bg1"/>
                </a:solidFill>
              </a:rPr>
              <a:t>aldığım kitap 143 sayfa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797004" y="3968556"/>
            <a:ext cx="5851525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1"/>
                </a:solidFill>
              </a:rPr>
              <a:t>Türkiye </a:t>
            </a:r>
            <a:r>
              <a:rPr lang="tr-TR" sz="2000" b="1" dirty="0">
                <a:solidFill>
                  <a:schemeClr val="bg1"/>
                </a:solidFill>
              </a:rPr>
              <a:t>yedi coğrafi bölgeden oluşur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814466" y="4474848"/>
            <a:ext cx="58515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1"/>
                </a:solidFill>
              </a:rPr>
              <a:t>Van Gölü, </a:t>
            </a:r>
            <a:r>
              <a:rPr lang="tr-TR" sz="2000" b="1" dirty="0">
                <a:solidFill>
                  <a:schemeClr val="bg1"/>
                </a:solidFill>
              </a:rPr>
              <a:t>Türkiye’nin en büyük gölüdür.</a:t>
            </a:r>
          </a:p>
        </p:txBody>
      </p:sp>
    </p:spTree>
    <p:extLst>
      <p:ext uri="{BB962C8B-B14F-4D97-AF65-F5344CB8AC3E}">
        <p14:creationId xmlns:p14="http://schemas.microsoft.com/office/powerpoint/2010/main" xmlns="" val="687794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88" y="1290719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981560"/>
            <a:chOff x="1669059" y="800144"/>
            <a:chExt cx="6421362" cy="981560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1763486" y="1167022"/>
              <a:ext cx="6128658" cy="6146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25825"/>
              <a:ext cx="6421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Doğrudan ve Dolaylı Anlatımlı Cümleler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Anlatımına Göre Cümleler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511485" y="1926166"/>
            <a:ext cx="29324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FFFF00"/>
                </a:solidFill>
              </a:rPr>
              <a:t>Başkasına ait bir sözü</a:t>
            </a:r>
          </a:p>
        </p:txBody>
      </p:sp>
      <p:grpSp>
        <p:nvGrpSpPr>
          <p:cNvPr id="6" name="Grup 11"/>
          <p:cNvGrpSpPr/>
          <p:nvPr/>
        </p:nvGrpSpPr>
        <p:grpSpPr>
          <a:xfrm rot="21408809">
            <a:off x="-24137" y="3721697"/>
            <a:ext cx="2496838" cy="640140"/>
            <a:chOff x="-57559" y="3567350"/>
            <a:chExt cx="2496838" cy="640140"/>
          </a:xfrm>
        </p:grpSpPr>
        <p:sp>
          <p:nvSpPr>
            <p:cNvPr id="14" name="Yuvarlatılmış Dikdörtgen 13"/>
            <p:cNvSpPr/>
            <p:nvPr/>
          </p:nvSpPr>
          <p:spPr>
            <a:xfrm rot="21151666">
              <a:off x="647065" y="3808904"/>
              <a:ext cx="1063432" cy="389476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9 Dikdörtgen"/>
            <p:cNvSpPr/>
            <p:nvPr/>
          </p:nvSpPr>
          <p:spPr>
            <a:xfrm rot="21115826">
              <a:off x="-57559" y="3838158"/>
              <a:ext cx="24968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prstClr val="white"/>
                  </a:solidFill>
                </a:rPr>
                <a:t>Örnekler</a:t>
              </a:r>
              <a:endParaRPr lang="tr-TR" dirty="0">
                <a:solidFill>
                  <a:prstClr val="white"/>
                </a:solidFill>
              </a:endParaRPr>
            </a:p>
          </p:txBody>
        </p:sp>
        <p:pic>
          <p:nvPicPr>
            <p:cNvPr id="19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72120" y="3567350"/>
              <a:ext cx="239220" cy="334032"/>
            </a:xfrm>
            <a:prstGeom prst="rect">
              <a:avLst/>
            </a:prstGeom>
          </p:spPr>
        </p:pic>
      </p:grpSp>
      <p:sp>
        <p:nvSpPr>
          <p:cNvPr id="4" name="Dikdörtgen 3"/>
          <p:cNvSpPr/>
          <p:nvPr/>
        </p:nvSpPr>
        <p:spPr>
          <a:xfrm>
            <a:off x="1758882" y="4346701"/>
            <a:ext cx="6963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Öğretmen “Susun!” dedi. </a:t>
            </a:r>
            <a:r>
              <a:rPr lang="tr-TR" b="1" dirty="0" smtClean="0">
                <a:solidFill>
                  <a:schemeClr val="bg1"/>
                </a:solidFill>
              </a:rPr>
              <a:t>                         Öğretmen </a:t>
            </a:r>
            <a:r>
              <a:rPr lang="tr-TR" b="1" dirty="0">
                <a:solidFill>
                  <a:schemeClr val="bg1"/>
                </a:solidFill>
              </a:rPr>
              <a:t>susmalarını söyledi.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8692" y="2432021"/>
            <a:ext cx="3062727" cy="124165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560201" y="2485071"/>
            <a:ext cx="2740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hiçbir değişiklik yapmadan</a:t>
            </a:r>
          </a:p>
          <a:p>
            <a:pPr algn="ctr"/>
            <a:r>
              <a:rPr lang="tr-TR" b="1" dirty="0"/>
              <a:t>olduğu gibi anlatmaya</a:t>
            </a:r>
          </a:p>
          <a:p>
            <a:pPr algn="ctr"/>
            <a:r>
              <a:rPr lang="tr-TR" sz="2000" b="1" i="1" dirty="0"/>
              <a:t>"doğrudan anlatım"</a:t>
            </a:r>
          </a:p>
        </p:txBody>
      </p:sp>
      <p:cxnSp>
        <p:nvCxnSpPr>
          <p:cNvPr id="21" name="Dirsek Bağlayıcısı 20"/>
          <p:cNvCxnSpPr/>
          <p:nvPr/>
        </p:nvCxnSpPr>
        <p:spPr>
          <a:xfrm rot="10800000" flipV="1">
            <a:off x="2830289" y="2161779"/>
            <a:ext cx="566825" cy="228500"/>
          </a:xfrm>
          <a:prstGeom prst="bentConnector3">
            <a:avLst>
              <a:gd name="adj1" fmla="val 99932"/>
            </a:avLst>
          </a:prstGeom>
          <a:ln w="41275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Resi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339" y="2432021"/>
            <a:ext cx="3062727" cy="1241658"/>
          </a:xfrm>
          <a:prstGeom prst="rect">
            <a:avLst/>
          </a:prstGeom>
        </p:spPr>
      </p:pic>
      <p:sp>
        <p:nvSpPr>
          <p:cNvPr id="24" name="Dikdörtgen 23"/>
          <p:cNvSpPr/>
          <p:nvPr/>
        </p:nvSpPr>
        <p:spPr>
          <a:xfrm>
            <a:off x="5612848" y="2485071"/>
            <a:ext cx="2740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anlatıcının kendi cümleleriyle </a:t>
            </a:r>
            <a:r>
              <a:rPr lang="tr-TR" b="1" dirty="0" smtClean="0"/>
              <a:t>anlatmasına</a:t>
            </a:r>
          </a:p>
          <a:p>
            <a:pPr algn="ctr"/>
            <a:r>
              <a:rPr lang="tr-TR" sz="2000" b="1" i="1" dirty="0"/>
              <a:t>"</a:t>
            </a:r>
            <a:r>
              <a:rPr lang="tr-TR" sz="2000" b="1" i="1" dirty="0" smtClean="0"/>
              <a:t>dolaylı anlatım</a:t>
            </a:r>
            <a:r>
              <a:rPr lang="tr-TR" sz="2000" b="1" i="1" dirty="0"/>
              <a:t>"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1758882" y="4784427"/>
            <a:ext cx="7232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“Akşama dönerim” deyip çıktı.     </a:t>
            </a:r>
            <a:r>
              <a:rPr lang="tr-TR" b="1" dirty="0" smtClean="0">
                <a:solidFill>
                  <a:schemeClr val="bg1"/>
                </a:solidFill>
              </a:rPr>
              <a:t>            Akşama </a:t>
            </a:r>
            <a:r>
              <a:rPr lang="tr-TR" b="1" dirty="0">
                <a:solidFill>
                  <a:schemeClr val="bg1"/>
                </a:solidFill>
              </a:rPr>
              <a:t>döneceğini söyleyip çıktı.</a:t>
            </a:r>
          </a:p>
        </p:txBody>
      </p:sp>
      <p:cxnSp>
        <p:nvCxnSpPr>
          <p:cNvPr id="48" name="Dirsek Bağlayıcısı 47"/>
          <p:cNvCxnSpPr/>
          <p:nvPr/>
        </p:nvCxnSpPr>
        <p:spPr>
          <a:xfrm>
            <a:off x="6193970" y="2161779"/>
            <a:ext cx="733416" cy="213230"/>
          </a:xfrm>
          <a:prstGeom prst="bentConnector3">
            <a:avLst>
              <a:gd name="adj1" fmla="val 100465"/>
            </a:avLst>
          </a:prstGeom>
          <a:ln w="41275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3219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8" grpId="0"/>
      <p:bldP spid="24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981560"/>
            <a:chOff x="1669059" y="800144"/>
            <a:chExt cx="6421362" cy="981560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188030" y="1167022"/>
              <a:ext cx="5279570" cy="6146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25825"/>
              <a:ext cx="6421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Kinayeli Anlatım İçeren Cümleler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Anlatımına Göre Cümleler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743494" y="1938191"/>
            <a:ext cx="6604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Cümlede ifade edilen düşüncenin, genellikle alaycı biçimde, tersini kasteden anlatım biçimidir.</a:t>
            </a:r>
          </a:p>
        </p:txBody>
      </p:sp>
      <p:grpSp>
        <p:nvGrpSpPr>
          <p:cNvPr id="6" name="Grup 11"/>
          <p:cNvGrpSpPr/>
          <p:nvPr/>
        </p:nvGrpSpPr>
        <p:grpSpPr>
          <a:xfrm rot="21408809">
            <a:off x="277426" y="2704774"/>
            <a:ext cx="2496838" cy="720709"/>
            <a:chOff x="-59980" y="3567350"/>
            <a:chExt cx="2496838" cy="720709"/>
          </a:xfrm>
        </p:grpSpPr>
        <p:sp>
          <p:nvSpPr>
            <p:cNvPr id="14" name="Yuvarlatılmış Dikdörtgen 13"/>
            <p:cNvSpPr/>
            <p:nvPr/>
          </p:nvSpPr>
          <p:spPr>
            <a:xfrm rot="21151666">
              <a:off x="462454" y="3808521"/>
              <a:ext cx="1444364" cy="479538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9 Dikdörtgen"/>
            <p:cNvSpPr/>
            <p:nvPr/>
          </p:nvSpPr>
          <p:spPr>
            <a:xfrm rot="21115826">
              <a:off x="-59980" y="3866245"/>
              <a:ext cx="24968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19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72120" y="3567350"/>
              <a:ext cx="239220" cy="334032"/>
            </a:xfrm>
            <a:prstGeom prst="rect">
              <a:avLst/>
            </a:prstGeom>
          </p:spPr>
        </p:pic>
      </p:grpSp>
      <p:sp>
        <p:nvSpPr>
          <p:cNvPr id="4" name="Dikdörtgen 3"/>
          <p:cNvSpPr/>
          <p:nvPr/>
        </p:nvSpPr>
        <p:spPr>
          <a:xfrm>
            <a:off x="1707869" y="3274837"/>
            <a:ext cx="6904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>
                <a:solidFill>
                  <a:schemeClr val="bg1"/>
                </a:solidFill>
              </a:rPr>
              <a:t>Derslerine çok çalıştığın karnendeki kırıklardan belli</a:t>
            </a:r>
            <a:r>
              <a:rPr lang="tr-TR" sz="2200" b="1" dirty="0" smtClean="0">
                <a:solidFill>
                  <a:schemeClr val="bg1"/>
                </a:solidFill>
              </a:rPr>
              <a:t>.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707869" y="3950898"/>
            <a:ext cx="6904720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chemeClr val="bg1"/>
                </a:solidFill>
              </a:rPr>
              <a:t>Uykuyu </a:t>
            </a:r>
            <a:r>
              <a:rPr lang="tr-TR" sz="2200" b="1" dirty="0">
                <a:solidFill>
                  <a:schemeClr val="bg1"/>
                </a:solidFill>
              </a:rPr>
              <a:t>hiç sevmez, her gün sadece on iki saat uyur</a:t>
            </a:r>
            <a:r>
              <a:rPr lang="tr-TR" sz="2200" b="1" dirty="0" smtClean="0">
                <a:solidFill>
                  <a:schemeClr val="bg1"/>
                </a:solidFill>
              </a:rPr>
              <a:t>.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1707868" y="4611569"/>
            <a:ext cx="72580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chemeClr val="bg1"/>
                </a:solidFill>
              </a:rPr>
              <a:t>Bizim </a:t>
            </a:r>
            <a:r>
              <a:rPr lang="tr-TR" sz="2200" b="1" dirty="0">
                <a:solidFill>
                  <a:schemeClr val="bg1"/>
                </a:solidFill>
              </a:rPr>
              <a:t>çocuk o kadar akıllı ki, liseyi beş yılda ancak bitirebildi.</a:t>
            </a:r>
          </a:p>
        </p:txBody>
      </p:sp>
    </p:spTree>
    <p:extLst>
      <p:ext uri="{BB962C8B-B14F-4D97-AF65-F5344CB8AC3E}">
        <p14:creationId xmlns:p14="http://schemas.microsoft.com/office/powerpoint/2010/main" xmlns="" val="362094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981560"/>
            <a:chOff x="1669059" y="800144"/>
            <a:chExt cx="6421362" cy="981560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188030" y="1167022"/>
              <a:ext cx="5279570" cy="6146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25825"/>
              <a:ext cx="6421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Aşamalı Durum Bildiren Cümleler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Anlatımına Göre Cümleler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075994" y="1961941"/>
            <a:ext cx="631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Bir olayın ya da </a:t>
            </a:r>
            <a:r>
              <a:rPr lang="tr-TR" sz="2400" b="1" dirty="0" smtClean="0">
                <a:solidFill>
                  <a:schemeClr val="bg1"/>
                </a:solidFill>
              </a:rPr>
              <a:t>durumun </a:t>
            </a:r>
            <a:r>
              <a:rPr lang="tr-TR" sz="2400" b="1" dirty="0">
                <a:solidFill>
                  <a:schemeClr val="bg1"/>
                </a:solidFill>
              </a:rPr>
              <a:t>süreç içerisinde değiştiğini gösteren cümlelerdir.</a:t>
            </a:r>
          </a:p>
        </p:txBody>
      </p:sp>
      <p:grpSp>
        <p:nvGrpSpPr>
          <p:cNvPr id="6" name="Grup 11"/>
          <p:cNvGrpSpPr/>
          <p:nvPr/>
        </p:nvGrpSpPr>
        <p:grpSpPr>
          <a:xfrm rot="21408809">
            <a:off x="277426" y="2799774"/>
            <a:ext cx="2496838" cy="720709"/>
            <a:chOff x="-59980" y="3567350"/>
            <a:chExt cx="2496838" cy="720709"/>
          </a:xfrm>
        </p:grpSpPr>
        <p:sp>
          <p:nvSpPr>
            <p:cNvPr id="14" name="Yuvarlatılmış Dikdörtgen 13"/>
            <p:cNvSpPr/>
            <p:nvPr/>
          </p:nvSpPr>
          <p:spPr>
            <a:xfrm rot="21151666">
              <a:off x="462454" y="3808521"/>
              <a:ext cx="1444364" cy="479538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9 Dikdörtgen"/>
            <p:cNvSpPr/>
            <p:nvPr/>
          </p:nvSpPr>
          <p:spPr>
            <a:xfrm rot="21115826">
              <a:off x="-59980" y="3866245"/>
              <a:ext cx="24968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19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72120" y="3567350"/>
              <a:ext cx="239220" cy="334032"/>
            </a:xfrm>
            <a:prstGeom prst="rect">
              <a:avLst/>
            </a:prstGeom>
          </p:spPr>
        </p:pic>
      </p:grpSp>
      <p:sp>
        <p:nvSpPr>
          <p:cNvPr id="4" name="Dikdörtgen 3"/>
          <p:cNvSpPr/>
          <p:nvPr/>
        </p:nvSpPr>
        <p:spPr>
          <a:xfrm>
            <a:off x="2855861" y="3097392"/>
            <a:ext cx="5923964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>
                <a:solidFill>
                  <a:schemeClr val="bg1"/>
                </a:solidFill>
              </a:rPr>
              <a:t>Hastalığı günden güne düzeliyordu</a:t>
            </a:r>
            <a:r>
              <a:rPr lang="tr-TR" sz="2200" b="1" dirty="0" smtClean="0">
                <a:solidFill>
                  <a:schemeClr val="bg1"/>
                </a:solidFill>
              </a:rPr>
              <a:t>.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855861" y="3603684"/>
            <a:ext cx="5923964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chemeClr val="bg1"/>
                </a:solidFill>
              </a:rPr>
              <a:t>Problemler </a:t>
            </a:r>
            <a:r>
              <a:rPr lang="tr-TR" sz="2200" b="1" dirty="0">
                <a:solidFill>
                  <a:schemeClr val="bg1"/>
                </a:solidFill>
              </a:rPr>
              <a:t>giderek azalıyor</a:t>
            </a:r>
            <a:r>
              <a:rPr lang="tr-TR" sz="2200" b="1" dirty="0" smtClean="0">
                <a:solidFill>
                  <a:schemeClr val="bg1"/>
                </a:solidFill>
              </a:rPr>
              <a:t>.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855861" y="4078749"/>
            <a:ext cx="5923964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chemeClr val="bg1"/>
                </a:solidFill>
              </a:rPr>
              <a:t>Uğraşa </a:t>
            </a:r>
            <a:r>
              <a:rPr lang="tr-TR" sz="2200" b="1" dirty="0">
                <a:solidFill>
                  <a:schemeClr val="bg1"/>
                </a:solidFill>
              </a:rPr>
              <a:t>uğraşa sonunda başardım</a:t>
            </a:r>
            <a:r>
              <a:rPr lang="tr-TR" sz="2200" b="1" dirty="0" smtClean="0">
                <a:solidFill>
                  <a:schemeClr val="bg1"/>
                </a:solidFill>
              </a:rPr>
              <a:t>.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855861" y="4585041"/>
            <a:ext cx="59239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chemeClr val="bg1"/>
                </a:solidFill>
              </a:rPr>
              <a:t>Zamanla </a:t>
            </a:r>
            <a:r>
              <a:rPr lang="tr-TR" sz="2200" b="1" dirty="0">
                <a:solidFill>
                  <a:schemeClr val="bg1"/>
                </a:solidFill>
              </a:rPr>
              <a:t>işler rayına oturur. </a:t>
            </a:r>
          </a:p>
        </p:txBody>
      </p:sp>
    </p:spTree>
    <p:extLst>
      <p:ext uri="{BB962C8B-B14F-4D97-AF65-F5344CB8AC3E}">
        <p14:creationId xmlns:p14="http://schemas.microsoft.com/office/powerpoint/2010/main" xmlns="" val="2998258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981560"/>
            <a:chOff x="1669059" y="800144"/>
            <a:chExt cx="6421362" cy="981560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188030" y="1167022"/>
              <a:ext cx="5279570" cy="6146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25825"/>
              <a:ext cx="6421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Aşamalı Durum Bildiren Cümleler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Anlatımına Göre Cümleler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075994" y="1961941"/>
            <a:ext cx="631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Bir olayın ya da </a:t>
            </a:r>
            <a:r>
              <a:rPr lang="tr-TR" sz="2400" b="1">
                <a:solidFill>
                  <a:schemeClr val="bg1"/>
                </a:solidFill>
              </a:rPr>
              <a:t>durumun </a:t>
            </a:r>
            <a:r>
              <a:rPr lang="tr-TR" sz="2400" b="1" smtClean="0">
                <a:solidFill>
                  <a:schemeClr val="bg1"/>
                </a:solidFill>
              </a:rPr>
              <a:t>süreç </a:t>
            </a:r>
            <a:r>
              <a:rPr lang="tr-TR" sz="2400" b="1" dirty="0">
                <a:solidFill>
                  <a:schemeClr val="bg1"/>
                </a:solidFill>
              </a:rPr>
              <a:t>içerisinde değiştiğini gösteren cümlelerdir.</a:t>
            </a:r>
          </a:p>
        </p:txBody>
      </p:sp>
      <p:grpSp>
        <p:nvGrpSpPr>
          <p:cNvPr id="5" name="Grup 11"/>
          <p:cNvGrpSpPr/>
          <p:nvPr/>
        </p:nvGrpSpPr>
        <p:grpSpPr>
          <a:xfrm rot="21408809">
            <a:off x="277426" y="2799774"/>
            <a:ext cx="2496838" cy="720709"/>
            <a:chOff x="-59980" y="3567350"/>
            <a:chExt cx="2496838" cy="720709"/>
          </a:xfrm>
        </p:grpSpPr>
        <p:sp>
          <p:nvSpPr>
            <p:cNvPr id="14" name="Yuvarlatılmış Dikdörtgen 13"/>
            <p:cNvSpPr/>
            <p:nvPr/>
          </p:nvSpPr>
          <p:spPr>
            <a:xfrm rot="21151666">
              <a:off x="462454" y="3808521"/>
              <a:ext cx="1444364" cy="479538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9 Dikdörtgen"/>
            <p:cNvSpPr/>
            <p:nvPr/>
          </p:nvSpPr>
          <p:spPr>
            <a:xfrm rot="21115826">
              <a:off x="-59980" y="3866245"/>
              <a:ext cx="24968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19" name="9 Resim" descr="pi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52011">
              <a:off x="1072120" y="3567350"/>
              <a:ext cx="239220" cy="334032"/>
            </a:xfrm>
            <a:prstGeom prst="rect">
              <a:avLst/>
            </a:prstGeom>
          </p:spPr>
        </p:pic>
      </p:grpSp>
      <p:sp>
        <p:nvSpPr>
          <p:cNvPr id="4" name="Dikdörtgen 3"/>
          <p:cNvSpPr/>
          <p:nvPr/>
        </p:nvSpPr>
        <p:spPr>
          <a:xfrm>
            <a:off x="2855861" y="3097392"/>
            <a:ext cx="59239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>
                <a:solidFill>
                  <a:schemeClr val="bg1"/>
                </a:solidFill>
              </a:rPr>
              <a:t>Hastalığı </a:t>
            </a:r>
            <a:r>
              <a:rPr lang="tr-TR" sz="2200" b="1" u="sng" dirty="0">
                <a:solidFill>
                  <a:srgbClr val="FFC000"/>
                </a:solidFill>
              </a:rPr>
              <a:t>günden güne</a:t>
            </a:r>
            <a:r>
              <a:rPr lang="tr-TR" sz="2200" b="1" dirty="0">
                <a:solidFill>
                  <a:srgbClr val="FFC000"/>
                </a:solidFill>
              </a:rPr>
              <a:t> </a:t>
            </a:r>
            <a:r>
              <a:rPr lang="tr-TR" sz="2200" b="1" dirty="0">
                <a:solidFill>
                  <a:schemeClr val="bg1"/>
                </a:solidFill>
              </a:rPr>
              <a:t>düzeliyordu</a:t>
            </a:r>
            <a:r>
              <a:rPr lang="tr-TR" sz="2200" b="1" dirty="0" smtClean="0">
                <a:solidFill>
                  <a:schemeClr val="bg1"/>
                </a:solidFill>
              </a:rPr>
              <a:t>.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855861" y="3603684"/>
            <a:ext cx="59239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chemeClr val="bg1"/>
                </a:solidFill>
              </a:rPr>
              <a:t>Problemler </a:t>
            </a:r>
            <a:r>
              <a:rPr lang="tr-TR" sz="2200" b="1" u="sng" dirty="0">
                <a:solidFill>
                  <a:srgbClr val="FFC000"/>
                </a:solidFill>
              </a:rPr>
              <a:t>giderek</a:t>
            </a:r>
            <a:r>
              <a:rPr lang="tr-TR" sz="2200" b="1" dirty="0">
                <a:solidFill>
                  <a:schemeClr val="bg1"/>
                </a:solidFill>
              </a:rPr>
              <a:t> azalıyor</a:t>
            </a:r>
            <a:r>
              <a:rPr lang="tr-TR" sz="2200" b="1" dirty="0" smtClean="0">
                <a:solidFill>
                  <a:schemeClr val="bg1"/>
                </a:solidFill>
              </a:rPr>
              <a:t>.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855861" y="4078749"/>
            <a:ext cx="59239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u="sng" dirty="0" smtClean="0">
                <a:solidFill>
                  <a:srgbClr val="FFC000"/>
                </a:solidFill>
              </a:rPr>
              <a:t>Uğraşa </a:t>
            </a:r>
            <a:r>
              <a:rPr lang="tr-TR" sz="2200" b="1" u="sng" dirty="0">
                <a:solidFill>
                  <a:srgbClr val="FFC000"/>
                </a:solidFill>
              </a:rPr>
              <a:t>uğraşa</a:t>
            </a:r>
            <a:r>
              <a:rPr lang="tr-TR" sz="2200" b="1" dirty="0">
                <a:solidFill>
                  <a:srgbClr val="FFC000"/>
                </a:solidFill>
              </a:rPr>
              <a:t> </a:t>
            </a:r>
            <a:r>
              <a:rPr lang="tr-TR" sz="2200" b="1" dirty="0">
                <a:solidFill>
                  <a:schemeClr val="bg1"/>
                </a:solidFill>
              </a:rPr>
              <a:t>sonunda başardım</a:t>
            </a:r>
            <a:r>
              <a:rPr lang="tr-TR" sz="2200" b="1" dirty="0" smtClean="0">
                <a:solidFill>
                  <a:schemeClr val="bg1"/>
                </a:solidFill>
              </a:rPr>
              <a:t>.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855861" y="4585041"/>
            <a:ext cx="59239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u="sng" dirty="0" smtClean="0">
                <a:solidFill>
                  <a:srgbClr val="FFC000"/>
                </a:solidFill>
              </a:rPr>
              <a:t>Zamanla</a:t>
            </a:r>
            <a:r>
              <a:rPr lang="tr-TR" sz="2200" b="1" dirty="0" smtClean="0">
                <a:solidFill>
                  <a:schemeClr val="bg1"/>
                </a:solidFill>
              </a:rPr>
              <a:t> </a:t>
            </a:r>
            <a:r>
              <a:rPr lang="tr-TR" sz="2200" b="1" dirty="0">
                <a:solidFill>
                  <a:schemeClr val="bg1"/>
                </a:solidFill>
              </a:rPr>
              <a:t>işler rayına oturur. </a:t>
            </a:r>
          </a:p>
        </p:txBody>
      </p:sp>
    </p:spTree>
    <p:extLst>
      <p:ext uri="{BB962C8B-B14F-4D97-AF65-F5344CB8AC3E}">
        <p14:creationId xmlns:p14="http://schemas.microsoft.com/office/powerpoint/2010/main" xmlns="" val="3335229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377" y="1290718"/>
            <a:ext cx="9153222" cy="4302559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2196518" y="782357"/>
            <a:ext cx="5554745" cy="1010233"/>
            <a:chOff x="1348434" y="771471"/>
            <a:chExt cx="5554745" cy="1010233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1408692" y="1167022"/>
              <a:ext cx="5438417" cy="6146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348434" y="1258483"/>
              <a:ext cx="55547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prstClr val="white"/>
                  </a:solidFill>
                </a:rPr>
                <a:t>Üslup Cümleleri </a:t>
              </a:r>
              <a:r>
                <a:rPr lang="tr-TR" sz="2400" b="1" dirty="0">
                  <a:solidFill>
                    <a:prstClr val="white"/>
                  </a:solidFill>
                </a:rPr>
                <a:t>/ </a:t>
              </a:r>
              <a:r>
                <a:rPr lang="tr-TR" sz="2400" b="1" dirty="0" smtClean="0">
                  <a:solidFill>
                    <a:prstClr val="white"/>
                  </a:solidFill>
                </a:rPr>
                <a:t>İçerik Cümleleri</a:t>
              </a:r>
              <a:endParaRPr lang="tr-TR" sz="2400" b="1" dirty="0">
                <a:solidFill>
                  <a:prstClr val="white"/>
                </a:solidFill>
              </a:endParaRP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5866" y="771471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Anlatımına Göre Cümleler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477020" y="1926166"/>
            <a:ext cx="34616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FFFF00"/>
                </a:solidFill>
              </a:rPr>
              <a:t>Üslup (Biçem) Cümleleri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02888" y="4326069"/>
            <a:ext cx="4531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</a:rPr>
              <a:t>Yazar yalın, kolay anlaşılır bir dil kullanır.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</a:rPr>
              <a:t>Eserinde edebi sanatlara çok yer verir. 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40" y="2398081"/>
            <a:ext cx="4405746" cy="1901777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762001" y="2534549"/>
            <a:ext cx="40058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Sanatçının sanatını yaparken tercih </a:t>
            </a:r>
            <a:r>
              <a:rPr lang="tr-TR" b="1" dirty="0" smtClean="0"/>
              <a:t>ettiği </a:t>
            </a:r>
            <a:r>
              <a:rPr lang="tr-TR" b="1" u="sng" dirty="0" smtClean="0"/>
              <a:t>anlatım </a:t>
            </a:r>
            <a:r>
              <a:rPr lang="tr-TR" b="1" u="sng" dirty="0"/>
              <a:t>özelliklerini </a:t>
            </a:r>
            <a:r>
              <a:rPr lang="tr-TR" b="1" dirty="0"/>
              <a:t>ifade eden cümlelerdir</a:t>
            </a:r>
            <a:r>
              <a:rPr lang="tr-TR" b="1" dirty="0" smtClean="0"/>
              <a:t>.</a:t>
            </a:r>
          </a:p>
          <a:p>
            <a:r>
              <a:rPr lang="tr-TR" sz="2000" b="1" i="1" dirty="0" smtClean="0"/>
              <a:t>“</a:t>
            </a:r>
            <a:r>
              <a:rPr lang="tr-TR" sz="2000" b="1" i="1" dirty="0"/>
              <a:t>Nasıl anlatılmış?” </a:t>
            </a:r>
            <a:r>
              <a:rPr lang="tr-TR" sz="1600" b="1" dirty="0"/>
              <a:t>sorusuna cevap verir.</a:t>
            </a:r>
            <a:endParaRPr lang="tr-TR" sz="1600" b="1" i="1" dirty="0"/>
          </a:p>
        </p:txBody>
      </p:sp>
      <p:grpSp>
        <p:nvGrpSpPr>
          <p:cNvPr id="6" name="Grup 5"/>
          <p:cNvGrpSpPr/>
          <p:nvPr/>
        </p:nvGrpSpPr>
        <p:grpSpPr>
          <a:xfrm>
            <a:off x="2211887" y="3938633"/>
            <a:ext cx="826066" cy="389476"/>
            <a:chOff x="624715" y="3860030"/>
            <a:chExt cx="826066" cy="389476"/>
          </a:xfrm>
        </p:grpSpPr>
        <p:sp>
          <p:nvSpPr>
            <p:cNvPr id="14" name="Yuvarlatılmış Dikdörtgen 13"/>
            <p:cNvSpPr/>
            <p:nvPr/>
          </p:nvSpPr>
          <p:spPr>
            <a:xfrm rot="21584551">
              <a:off x="624715" y="3860030"/>
              <a:ext cx="825246" cy="389476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9 Dikdörtgen"/>
            <p:cNvSpPr/>
            <p:nvPr/>
          </p:nvSpPr>
          <p:spPr>
            <a:xfrm rot="21548711">
              <a:off x="650905" y="3869234"/>
              <a:ext cx="7998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prstClr val="white"/>
                  </a:solidFill>
                </a:rPr>
                <a:t>Örnek</a:t>
              </a:r>
              <a:endParaRPr lang="tr-TR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2" name="Düz Bağlayıcı 21"/>
          <p:cNvCxnSpPr/>
          <p:nvPr/>
        </p:nvCxnSpPr>
        <p:spPr>
          <a:xfrm>
            <a:off x="4985659" y="2141609"/>
            <a:ext cx="0" cy="2894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ikdörtgen 28"/>
          <p:cNvSpPr/>
          <p:nvPr/>
        </p:nvSpPr>
        <p:spPr>
          <a:xfrm>
            <a:off x="5699790" y="1926166"/>
            <a:ext cx="34616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FFFF00"/>
                </a:solidFill>
              </a:rPr>
              <a:t>İçerik (Konu) Cümleleri</a:t>
            </a:r>
          </a:p>
        </p:txBody>
      </p:sp>
      <p:sp>
        <p:nvSpPr>
          <p:cNvPr id="30" name="Dikdörtgen 29"/>
          <p:cNvSpPr/>
          <p:nvPr/>
        </p:nvSpPr>
        <p:spPr>
          <a:xfrm>
            <a:off x="5076929" y="4326069"/>
            <a:ext cx="4531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</a:rPr>
              <a:t>Sanatçı eserinde toplum ve aileyi ele almış.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</a:rPr>
              <a:t>Şair şiirde maden işçilerinin hayatını işlemiş.</a:t>
            </a: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439" y="2398081"/>
            <a:ext cx="4504821" cy="1901777"/>
          </a:xfrm>
          <a:prstGeom prst="rect">
            <a:avLst/>
          </a:prstGeom>
        </p:spPr>
      </p:pic>
      <p:sp>
        <p:nvSpPr>
          <p:cNvPr id="33" name="Dikdörtgen 32"/>
          <p:cNvSpPr/>
          <p:nvPr/>
        </p:nvSpPr>
        <p:spPr>
          <a:xfrm>
            <a:off x="5140797" y="2540977"/>
            <a:ext cx="40058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Eserde anlatılanın ne olduğunu </a:t>
            </a:r>
          </a:p>
          <a:p>
            <a:pPr algn="ctr"/>
            <a:r>
              <a:rPr lang="tr-TR" b="1" dirty="0"/>
              <a:t>ifade eden cümlelerdir</a:t>
            </a:r>
            <a:r>
              <a:rPr lang="tr-TR" b="1" dirty="0" smtClean="0"/>
              <a:t>.</a:t>
            </a:r>
          </a:p>
          <a:p>
            <a:endParaRPr lang="tr-TR" b="1" dirty="0"/>
          </a:p>
          <a:p>
            <a:r>
              <a:rPr lang="tr-TR" sz="2000" b="1" i="1" dirty="0"/>
              <a:t>“Ne anlatılmış” </a:t>
            </a:r>
            <a:r>
              <a:rPr lang="tr-TR" b="1" dirty="0"/>
              <a:t>sorusuna cevap verir.</a:t>
            </a:r>
            <a:endParaRPr lang="tr-TR" sz="2000" b="1" i="1" dirty="0"/>
          </a:p>
        </p:txBody>
      </p:sp>
      <p:grpSp>
        <p:nvGrpSpPr>
          <p:cNvPr id="9" name="Grup 36"/>
          <p:cNvGrpSpPr/>
          <p:nvPr/>
        </p:nvGrpSpPr>
        <p:grpSpPr>
          <a:xfrm>
            <a:off x="6742220" y="3937961"/>
            <a:ext cx="826066" cy="389476"/>
            <a:chOff x="624715" y="3860030"/>
            <a:chExt cx="826066" cy="389476"/>
          </a:xfrm>
        </p:grpSpPr>
        <p:sp>
          <p:nvSpPr>
            <p:cNvPr id="38" name="Yuvarlatılmış Dikdörtgen 37"/>
            <p:cNvSpPr/>
            <p:nvPr/>
          </p:nvSpPr>
          <p:spPr>
            <a:xfrm rot="21584551">
              <a:off x="624715" y="3860030"/>
              <a:ext cx="825246" cy="389476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39" name="9 Dikdörtgen"/>
            <p:cNvSpPr/>
            <p:nvPr/>
          </p:nvSpPr>
          <p:spPr>
            <a:xfrm rot="21548711">
              <a:off x="650905" y="3869234"/>
              <a:ext cx="7998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prstClr val="white"/>
                  </a:solidFill>
                </a:rPr>
                <a:t>Örnek</a:t>
              </a:r>
              <a:endParaRPr lang="tr-TR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60363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8" grpId="0"/>
      <p:bldP spid="29" grpId="0"/>
      <p:bldP spid="30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981560"/>
            <a:chOff x="1669059" y="800144"/>
            <a:chExt cx="6421362" cy="981560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3124201" y="1167022"/>
              <a:ext cx="3407228" cy="6146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25825"/>
              <a:ext cx="6421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Tanım Cümleleri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Anlatımına Göre Cümleler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027561" y="1870773"/>
            <a:ext cx="6308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Bir varlığın veya kavramın ayırt edici </a:t>
            </a:r>
            <a:r>
              <a:rPr lang="tr-TR" sz="2200" b="1" dirty="0" smtClean="0">
                <a:solidFill>
                  <a:schemeClr val="bg1"/>
                </a:solidFill>
              </a:rPr>
              <a:t>özelliklerini </a:t>
            </a:r>
          </a:p>
          <a:p>
            <a:r>
              <a:rPr lang="tr-TR" sz="2200" b="1" dirty="0" smtClean="0">
                <a:solidFill>
                  <a:schemeClr val="bg1"/>
                </a:solidFill>
              </a:rPr>
              <a:t>ifade </a:t>
            </a:r>
            <a:r>
              <a:rPr lang="tr-TR" sz="2200" b="1" dirty="0">
                <a:solidFill>
                  <a:schemeClr val="bg1"/>
                </a:solidFill>
              </a:rPr>
              <a:t>eden </a:t>
            </a:r>
            <a:r>
              <a:rPr lang="tr-TR" sz="2200" b="1" dirty="0" smtClean="0">
                <a:solidFill>
                  <a:schemeClr val="bg1"/>
                </a:solidFill>
              </a:rPr>
              <a:t>cümlelerdir. </a:t>
            </a:r>
          </a:p>
          <a:p>
            <a:r>
              <a:rPr lang="tr-TR" sz="2200" b="1" dirty="0" smtClean="0">
                <a:solidFill>
                  <a:schemeClr val="bg1"/>
                </a:solidFill>
              </a:rPr>
              <a:t>Tanım </a:t>
            </a:r>
            <a:r>
              <a:rPr lang="tr-TR" sz="2200" b="1" dirty="0">
                <a:solidFill>
                  <a:schemeClr val="bg1"/>
                </a:solidFill>
              </a:rPr>
              <a:t>cümleleri</a:t>
            </a:r>
            <a:r>
              <a:rPr lang="tr-TR" sz="2200" b="1" dirty="0" smtClean="0">
                <a:solidFill>
                  <a:schemeClr val="bg1"/>
                </a:solidFill>
              </a:rPr>
              <a:t>, </a:t>
            </a:r>
            <a:r>
              <a:rPr lang="tr-TR" sz="2200" b="1" dirty="0" smtClean="0">
                <a:solidFill>
                  <a:srgbClr val="FFC000"/>
                </a:solidFill>
              </a:rPr>
              <a:t>"</a:t>
            </a:r>
            <a:r>
              <a:rPr lang="tr-TR" sz="2200" b="1" dirty="0">
                <a:solidFill>
                  <a:srgbClr val="FFC000"/>
                </a:solidFill>
              </a:rPr>
              <a:t>Bu nedir?" </a:t>
            </a:r>
            <a:r>
              <a:rPr lang="tr-TR" sz="2200" b="1" dirty="0">
                <a:solidFill>
                  <a:schemeClr val="bg1"/>
                </a:solidFill>
              </a:rPr>
              <a:t>sorusuna cevap verir.</a:t>
            </a:r>
          </a:p>
        </p:txBody>
      </p:sp>
      <p:grpSp>
        <p:nvGrpSpPr>
          <p:cNvPr id="6" name="Grup 11"/>
          <p:cNvGrpSpPr/>
          <p:nvPr/>
        </p:nvGrpSpPr>
        <p:grpSpPr>
          <a:xfrm rot="21408809">
            <a:off x="235499" y="2909652"/>
            <a:ext cx="2496838" cy="720709"/>
            <a:chOff x="-59980" y="3567350"/>
            <a:chExt cx="2496838" cy="720709"/>
          </a:xfrm>
        </p:grpSpPr>
        <p:sp>
          <p:nvSpPr>
            <p:cNvPr id="14" name="Yuvarlatılmış Dikdörtgen 13"/>
            <p:cNvSpPr/>
            <p:nvPr/>
          </p:nvSpPr>
          <p:spPr>
            <a:xfrm rot="21151666">
              <a:off x="462454" y="3808521"/>
              <a:ext cx="1444364" cy="479538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9 Dikdörtgen"/>
            <p:cNvSpPr/>
            <p:nvPr/>
          </p:nvSpPr>
          <p:spPr>
            <a:xfrm rot="21115826">
              <a:off x="-59980" y="3866245"/>
              <a:ext cx="24968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19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72120" y="3567350"/>
              <a:ext cx="239220" cy="334032"/>
            </a:xfrm>
            <a:prstGeom prst="rect">
              <a:avLst/>
            </a:prstGeom>
          </p:spPr>
        </p:pic>
      </p:grpSp>
      <p:sp>
        <p:nvSpPr>
          <p:cNvPr id="4" name="Dikdörtgen 3"/>
          <p:cNvSpPr/>
          <p:nvPr/>
        </p:nvSpPr>
        <p:spPr>
          <a:xfrm>
            <a:off x="1714937" y="3638348"/>
            <a:ext cx="690472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bg1"/>
                </a:solidFill>
              </a:rPr>
              <a:t>Şefkat, </a:t>
            </a:r>
            <a:r>
              <a:rPr lang="tr-TR" sz="2000" b="1" dirty="0" err="1">
                <a:solidFill>
                  <a:schemeClr val="bg1"/>
                </a:solidFill>
              </a:rPr>
              <a:t>safiyane</a:t>
            </a:r>
            <a:r>
              <a:rPr lang="tr-TR" sz="2000" b="1" dirty="0">
                <a:solidFill>
                  <a:schemeClr val="bg1"/>
                </a:solidFill>
              </a:rPr>
              <a:t> ve karşılık beklemeden sevmektir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714937" y="4129687"/>
            <a:ext cx="6904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1"/>
                </a:solidFill>
              </a:rPr>
              <a:t>Gerçeklerden </a:t>
            </a:r>
            <a:r>
              <a:rPr lang="tr-TR" sz="2000" b="1" dirty="0">
                <a:solidFill>
                  <a:schemeClr val="bg1"/>
                </a:solidFill>
              </a:rPr>
              <a:t>kaçmak isteyenlerin sığınağıdır hayal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1714937" y="4632519"/>
            <a:ext cx="690472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1"/>
                </a:solidFill>
              </a:rPr>
              <a:t>Eleştiri</a:t>
            </a:r>
            <a:r>
              <a:rPr lang="tr-TR" sz="2000" b="1" dirty="0">
                <a:solidFill>
                  <a:schemeClr val="bg1"/>
                </a:solidFill>
              </a:rPr>
              <a:t>, edebiyat yapıtlarını çeşitli yönleriyle değerlendirmektir.</a:t>
            </a:r>
          </a:p>
        </p:txBody>
      </p:sp>
    </p:spTree>
    <p:extLst>
      <p:ext uri="{BB962C8B-B14F-4D97-AF65-F5344CB8AC3E}">
        <p14:creationId xmlns:p14="http://schemas.microsoft.com/office/powerpoint/2010/main" xmlns="" val="4030382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36572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1115556"/>
            <a:chOff x="1669059" y="800144"/>
            <a:chExt cx="6421362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911930" y="1167021"/>
              <a:ext cx="3831770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36711"/>
              <a:ext cx="6421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prstClr val="white"/>
                  </a:solidFill>
                </a:rPr>
                <a:t>Eş Anlamlı Cümleler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890065" y="2724030"/>
            <a:ext cx="1427723" cy="742269"/>
            <a:chOff x="467411" y="3470132"/>
            <a:chExt cx="1427723" cy="742269"/>
          </a:xfrm>
        </p:grpSpPr>
        <p:sp>
          <p:nvSpPr>
            <p:cNvPr id="26" name="Yuvarlatılmış Dikdörtgen 25"/>
            <p:cNvSpPr/>
            <p:nvPr/>
          </p:nvSpPr>
          <p:spPr>
            <a:xfrm rot="21151666">
              <a:off x="606107" y="3768849"/>
              <a:ext cx="1140478" cy="432495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27" name="9 Dikdörtgen"/>
            <p:cNvSpPr/>
            <p:nvPr/>
          </p:nvSpPr>
          <p:spPr>
            <a:xfrm rot="21115826">
              <a:off x="467411" y="3812291"/>
              <a:ext cx="14277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2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14395" y="3470132"/>
              <a:ext cx="268437" cy="374829"/>
            </a:xfrm>
            <a:prstGeom prst="rect">
              <a:avLst/>
            </a:prstGeom>
          </p:spPr>
        </p:pic>
      </p:grpSp>
      <p:sp>
        <p:nvSpPr>
          <p:cNvPr id="15" name="Dikdörtgen 14"/>
          <p:cNvSpPr/>
          <p:nvPr/>
        </p:nvSpPr>
        <p:spPr>
          <a:xfrm>
            <a:off x="2454319" y="2807962"/>
            <a:ext cx="4473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chemeClr val="bg1"/>
                </a:solidFill>
              </a:rPr>
              <a:t>Eğitimin amacı kaliteli bireyler yetiştirmektir.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2454319" y="3161409"/>
            <a:ext cx="474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Eğitimde maksat nitelikli insanlar elde etmektir.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143163" y="1965922"/>
            <a:ext cx="6245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Genellikle eş anlamlı sözcüklerle oluşturulan farklı cümlelerin aynı anlamı karşılamasıyla oluşur.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2454319" y="4526229"/>
            <a:ext cx="3379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chemeClr val="bg1"/>
                </a:solidFill>
              </a:rPr>
              <a:t>Konuyu genel hatlarıyla ele aldık.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2192519" y="3675038"/>
            <a:ext cx="4861424" cy="3811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>
            <a:off x="2454319" y="4879676"/>
            <a:ext cx="382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Konuyu ayrıntılarına girmeden işledik.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454319" y="3675038"/>
            <a:ext cx="4221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chemeClr val="bg1"/>
                </a:solidFill>
              </a:rPr>
              <a:t>Aile iyi bir toplumun temeli ve teminatıdır.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2192519" y="4018009"/>
            <a:ext cx="4861424" cy="3811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454319" y="4028485"/>
            <a:ext cx="4125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solidFill>
                  <a:schemeClr val="bg1"/>
                </a:solidFill>
              </a:rPr>
              <a:t>Yuva toplumun çekirdeği ve güvencesidir.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604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16" grpId="0"/>
      <p:bldP spid="21" grpId="0"/>
      <p:bldP spid="23" grpId="0" animBg="1"/>
      <p:bldP spid="22" grpId="0"/>
      <p:bldP spid="19" grpId="0"/>
      <p:bldP spid="24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981560"/>
            <a:chOff x="1669059" y="800144"/>
            <a:chExt cx="6421362" cy="981560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3124201" y="1167022"/>
              <a:ext cx="3407228" cy="6146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25825"/>
              <a:ext cx="6421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Tanım Cümleleri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Anlatımına Göre Cümleler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027561" y="1870773"/>
            <a:ext cx="6308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Bir varlığın veya kavramın ayırt edici </a:t>
            </a:r>
            <a:r>
              <a:rPr lang="tr-TR" sz="2200" b="1" dirty="0" smtClean="0">
                <a:solidFill>
                  <a:schemeClr val="bg1"/>
                </a:solidFill>
              </a:rPr>
              <a:t>özelliklerini </a:t>
            </a:r>
          </a:p>
          <a:p>
            <a:r>
              <a:rPr lang="tr-TR" sz="2200" b="1" dirty="0" smtClean="0">
                <a:solidFill>
                  <a:schemeClr val="bg1"/>
                </a:solidFill>
              </a:rPr>
              <a:t>ifade </a:t>
            </a:r>
            <a:r>
              <a:rPr lang="tr-TR" sz="2200" b="1" dirty="0">
                <a:solidFill>
                  <a:schemeClr val="bg1"/>
                </a:solidFill>
              </a:rPr>
              <a:t>eden </a:t>
            </a:r>
            <a:r>
              <a:rPr lang="tr-TR" sz="2200" b="1" dirty="0" smtClean="0">
                <a:solidFill>
                  <a:schemeClr val="bg1"/>
                </a:solidFill>
              </a:rPr>
              <a:t>cümlelerdir. </a:t>
            </a:r>
          </a:p>
          <a:p>
            <a:r>
              <a:rPr lang="tr-TR" sz="2200" b="1" dirty="0" smtClean="0">
                <a:solidFill>
                  <a:schemeClr val="bg1"/>
                </a:solidFill>
              </a:rPr>
              <a:t>Tanım </a:t>
            </a:r>
            <a:r>
              <a:rPr lang="tr-TR" sz="2200" b="1" dirty="0">
                <a:solidFill>
                  <a:schemeClr val="bg1"/>
                </a:solidFill>
              </a:rPr>
              <a:t>cümleleri</a:t>
            </a:r>
            <a:r>
              <a:rPr lang="tr-TR" sz="2200" b="1" dirty="0" smtClean="0">
                <a:solidFill>
                  <a:schemeClr val="bg1"/>
                </a:solidFill>
              </a:rPr>
              <a:t>, </a:t>
            </a:r>
            <a:r>
              <a:rPr lang="tr-TR" sz="2200" b="1" dirty="0" smtClean="0">
                <a:solidFill>
                  <a:srgbClr val="FFC000"/>
                </a:solidFill>
              </a:rPr>
              <a:t>"</a:t>
            </a:r>
            <a:r>
              <a:rPr lang="tr-TR" sz="2200" b="1" dirty="0">
                <a:solidFill>
                  <a:srgbClr val="FFC000"/>
                </a:solidFill>
              </a:rPr>
              <a:t>Bu nedir?" </a:t>
            </a:r>
            <a:r>
              <a:rPr lang="tr-TR" sz="2200" b="1" dirty="0">
                <a:solidFill>
                  <a:schemeClr val="bg1"/>
                </a:solidFill>
              </a:rPr>
              <a:t>sorusuna cevap verir.</a:t>
            </a:r>
          </a:p>
        </p:txBody>
      </p:sp>
      <p:grpSp>
        <p:nvGrpSpPr>
          <p:cNvPr id="6" name="Grup 11"/>
          <p:cNvGrpSpPr/>
          <p:nvPr/>
        </p:nvGrpSpPr>
        <p:grpSpPr>
          <a:xfrm rot="21408809">
            <a:off x="235499" y="2909652"/>
            <a:ext cx="2496838" cy="720709"/>
            <a:chOff x="-59980" y="3567350"/>
            <a:chExt cx="2496838" cy="720709"/>
          </a:xfrm>
        </p:grpSpPr>
        <p:sp>
          <p:nvSpPr>
            <p:cNvPr id="14" name="Yuvarlatılmış Dikdörtgen 13"/>
            <p:cNvSpPr/>
            <p:nvPr/>
          </p:nvSpPr>
          <p:spPr>
            <a:xfrm rot="21151666">
              <a:off x="462454" y="3808521"/>
              <a:ext cx="1444364" cy="479538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9 Dikdörtgen"/>
            <p:cNvSpPr/>
            <p:nvPr/>
          </p:nvSpPr>
          <p:spPr>
            <a:xfrm rot="21115826">
              <a:off x="-59980" y="3866245"/>
              <a:ext cx="24968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19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72120" y="3567350"/>
              <a:ext cx="239220" cy="334032"/>
            </a:xfrm>
            <a:prstGeom prst="rect">
              <a:avLst/>
            </a:prstGeom>
          </p:spPr>
        </p:pic>
      </p:grpSp>
      <p:sp>
        <p:nvSpPr>
          <p:cNvPr id="4" name="Dikdörtgen 3"/>
          <p:cNvSpPr/>
          <p:nvPr/>
        </p:nvSpPr>
        <p:spPr>
          <a:xfrm>
            <a:off x="1714937" y="3638348"/>
            <a:ext cx="6904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u="sng" dirty="0">
                <a:solidFill>
                  <a:srgbClr val="FFC000"/>
                </a:solidFill>
              </a:rPr>
              <a:t>Şefkat</a:t>
            </a:r>
            <a:r>
              <a:rPr lang="tr-TR" sz="2000" b="1" dirty="0">
                <a:solidFill>
                  <a:schemeClr val="bg1"/>
                </a:solidFill>
              </a:rPr>
              <a:t>, </a:t>
            </a:r>
            <a:r>
              <a:rPr lang="tr-TR" sz="2000" b="1" dirty="0" err="1">
                <a:solidFill>
                  <a:schemeClr val="bg1"/>
                </a:solidFill>
              </a:rPr>
              <a:t>safiyane</a:t>
            </a:r>
            <a:r>
              <a:rPr lang="tr-TR" sz="2000" b="1" dirty="0">
                <a:solidFill>
                  <a:schemeClr val="bg1"/>
                </a:solidFill>
              </a:rPr>
              <a:t> ve karşılık beklemeden sevmektir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714937" y="4129687"/>
            <a:ext cx="6904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1"/>
                </a:solidFill>
              </a:rPr>
              <a:t>Gerçeklerden </a:t>
            </a:r>
            <a:r>
              <a:rPr lang="tr-TR" sz="2000" b="1" dirty="0">
                <a:solidFill>
                  <a:schemeClr val="bg1"/>
                </a:solidFill>
              </a:rPr>
              <a:t>kaçmak isteyenlerin sığınağıdır </a:t>
            </a:r>
            <a:r>
              <a:rPr lang="tr-TR" sz="2000" b="1" u="sng" dirty="0">
                <a:solidFill>
                  <a:srgbClr val="FFC000"/>
                </a:solidFill>
              </a:rPr>
              <a:t>hayal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1714937" y="4632519"/>
            <a:ext cx="6904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u="sng" dirty="0" smtClean="0">
                <a:solidFill>
                  <a:srgbClr val="FFC000"/>
                </a:solidFill>
              </a:rPr>
              <a:t>Eleştiri</a:t>
            </a:r>
            <a:r>
              <a:rPr lang="tr-TR" sz="2000" b="1" dirty="0">
                <a:solidFill>
                  <a:schemeClr val="bg1"/>
                </a:solidFill>
              </a:rPr>
              <a:t>, edebiyat yapıtlarını çeşitli yönleriyle değerlendirmektir.</a:t>
            </a:r>
          </a:p>
        </p:txBody>
      </p:sp>
    </p:spTree>
    <p:extLst>
      <p:ext uri="{BB962C8B-B14F-4D97-AF65-F5344CB8AC3E}">
        <p14:creationId xmlns:p14="http://schemas.microsoft.com/office/powerpoint/2010/main" xmlns="" val="1010855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4 Resim" descr="posti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59" y="1587517"/>
            <a:ext cx="7540878" cy="3876242"/>
          </a:xfrm>
          <a:prstGeom prst="rect">
            <a:avLst/>
          </a:prstGeom>
        </p:spPr>
      </p:pic>
      <p:sp>
        <p:nvSpPr>
          <p:cNvPr id="17" name="8 Yuvarlatılmış Dikdörtgen"/>
          <p:cNvSpPr/>
          <p:nvPr/>
        </p:nvSpPr>
        <p:spPr>
          <a:xfrm>
            <a:off x="1521680" y="1298856"/>
            <a:ext cx="6866644" cy="60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10 Dikdörtgen"/>
          <p:cNvSpPr/>
          <p:nvPr/>
        </p:nvSpPr>
        <p:spPr>
          <a:xfrm>
            <a:off x="1024467" y="1410703"/>
            <a:ext cx="78610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>
                <a:solidFill>
                  <a:schemeClr val="bg1"/>
                </a:solidFill>
                <a:latin typeface="Arial Black" pitchFamily="34" charset="0"/>
              </a:rPr>
              <a:t>ANLAM ÖZELLİKLERİNE GÖRE CÜMLELER</a:t>
            </a:r>
            <a:endParaRPr lang="tr-TR" sz="2200" dirty="0">
              <a:latin typeface="Arial Black" pitchFamily="34" charset="0"/>
            </a:endParaRPr>
          </a:p>
        </p:txBody>
      </p:sp>
      <p:pic>
        <p:nvPicPr>
          <p:cNvPr id="18" name="9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895" y="874605"/>
            <a:ext cx="356214" cy="49739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465666" y="2633364"/>
            <a:ext cx="57175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bg1"/>
                </a:solidFill>
              </a:rPr>
              <a:t>Karşılaştırma Cümleleri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bg1"/>
                </a:solidFill>
              </a:rPr>
              <a:t>Mecaz </a:t>
            </a:r>
            <a:r>
              <a:rPr lang="tr-TR" sz="3200" b="1" dirty="0" smtClean="0">
                <a:solidFill>
                  <a:schemeClr val="bg1"/>
                </a:solidFill>
              </a:rPr>
              <a:t>Anlam İçeren </a:t>
            </a:r>
            <a:r>
              <a:rPr lang="tr-TR" sz="3200" b="1" dirty="0">
                <a:solidFill>
                  <a:schemeClr val="bg1"/>
                </a:solidFill>
              </a:rPr>
              <a:t>Cümleler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bg1"/>
                </a:solidFill>
              </a:rPr>
              <a:t>Atasözleri</a:t>
            </a:r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Cümlede Anlam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998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3423E-6 1.5047E-6 L -1.23423E-6 -0.0721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7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1174672"/>
            <a:ext cx="8464368" cy="4375918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2" y="1067466"/>
            <a:ext cx="8293056" cy="1013690"/>
          </a:xfrm>
          <a:prstGeom prst="rect">
            <a:avLst/>
          </a:prstGeom>
        </p:spPr>
      </p:pic>
      <p:sp>
        <p:nvSpPr>
          <p:cNvPr id="21" name="10 Dikdörtgen"/>
          <p:cNvSpPr/>
          <p:nvPr/>
        </p:nvSpPr>
        <p:spPr>
          <a:xfrm>
            <a:off x="1181640" y="1326538"/>
            <a:ext cx="7359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Arial Black" pitchFamily="34" charset="0"/>
              </a:rPr>
              <a:t>KARŞILAŞTIRMA CÜMLELERİ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909359" y="2427181"/>
            <a:ext cx="61085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Birden çok kavram, durum veya kişinin benzerlik ya da karşıtlıklarını </a:t>
            </a:r>
            <a:r>
              <a:rPr lang="tr-TR" sz="2800" b="1" dirty="0">
                <a:solidFill>
                  <a:schemeClr val="bg1"/>
                </a:solidFill>
              </a:rPr>
              <a:t>kıyaslamaya karşılaştırma denir</a:t>
            </a:r>
            <a:r>
              <a:rPr lang="tr-TR" sz="2800" b="1" dirty="0" smtClean="0">
                <a:solidFill>
                  <a:schemeClr val="bg1"/>
                </a:solidFill>
              </a:rPr>
              <a:t>.</a:t>
            </a:r>
          </a:p>
          <a:p>
            <a:endParaRPr lang="tr-TR" sz="2800" b="1" dirty="0">
              <a:solidFill>
                <a:schemeClr val="bg1"/>
              </a:solidFill>
            </a:endParaRPr>
          </a:p>
          <a:p>
            <a:r>
              <a:rPr lang="tr-TR" sz="2800" b="1" dirty="0">
                <a:solidFill>
                  <a:schemeClr val="bg1"/>
                </a:solidFill>
              </a:rPr>
              <a:t>Bu amaçla kurulan cümlelere de karşılaştırma cümleleri denir.</a:t>
            </a:r>
          </a:p>
        </p:txBody>
      </p:sp>
      <p:sp>
        <p:nvSpPr>
          <p:cNvPr id="11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Cümlede Anlam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084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1174672"/>
            <a:ext cx="8464368" cy="4375918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2" y="1067466"/>
            <a:ext cx="8293056" cy="101369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646700" y="2932406"/>
            <a:ext cx="72066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b="1" u="sng" dirty="0" smtClean="0">
                <a:solidFill>
                  <a:schemeClr val="bg1"/>
                </a:solidFill>
              </a:rPr>
              <a:t>Kardeşi</a:t>
            </a:r>
            <a:r>
              <a:rPr lang="tr-TR" sz="2600" b="1" dirty="0" smtClean="0">
                <a:solidFill>
                  <a:schemeClr val="bg1"/>
                </a:solidFill>
              </a:rPr>
              <a:t> </a:t>
            </a:r>
            <a:r>
              <a:rPr lang="tr-TR" sz="2600" b="1" u="sng" dirty="0" smtClean="0">
                <a:solidFill>
                  <a:schemeClr val="bg1"/>
                </a:solidFill>
              </a:rPr>
              <a:t>ondan</a:t>
            </a:r>
            <a:r>
              <a:rPr lang="tr-TR" sz="2600" b="1" dirty="0" smtClean="0">
                <a:solidFill>
                  <a:schemeClr val="bg1"/>
                </a:solidFill>
              </a:rPr>
              <a:t> </a:t>
            </a:r>
            <a:r>
              <a:rPr lang="tr-TR" sz="2600" b="1" dirty="0">
                <a:solidFill>
                  <a:schemeClr val="bg1"/>
                </a:solidFill>
              </a:rPr>
              <a:t>daha uzun görünüyor</a:t>
            </a:r>
            <a:r>
              <a:rPr lang="tr-TR" sz="2600" b="1" dirty="0" smtClean="0">
                <a:solidFill>
                  <a:schemeClr val="bg1"/>
                </a:solidFill>
              </a:rPr>
              <a:t>.</a:t>
            </a:r>
          </a:p>
          <a:p>
            <a:endParaRPr lang="tr-TR" sz="2600" b="1" dirty="0">
              <a:solidFill>
                <a:schemeClr val="bg1"/>
              </a:solidFill>
            </a:endParaRPr>
          </a:p>
          <a:p>
            <a:r>
              <a:rPr lang="tr-TR" sz="2600" b="1" dirty="0">
                <a:solidFill>
                  <a:schemeClr val="bg1"/>
                </a:solidFill>
              </a:rPr>
              <a:t>Okullarda </a:t>
            </a:r>
            <a:r>
              <a:rPr lang="tr-TR" sz="2600" b="1" u="sng" dirty="0">
                <a:solidFill>
                  <a:schemeClr val="bg1"/>
                </a:solidFill>
              </a:rPr>
              <a:t>öğretim</a:t>
            </a:r>
            <a:r>
              <a:rPr lang="tr-TR" sz="2600" b="1" dirty="0">
                <a:solidFill>
                  <a:schemeClr val="bg1"/>
                </a:solidFill>
              </a:rPr>
              <a:t> kadar </a:t>
            </a:r>
            <a:r>
              <a:rPr lang="tr-TR" sz="2600" b="1" u="sng" dirty="0" smtClean="0">
                <a:solidFill>
                  <a:schemeClr val="bg1"/>
                </a:solidFill>
              </a:rPr>
              <a:t>eğitim</a:t>
            </a:r>
            <a:r>
              <a:rPr lang="tr-TR" sz="2600" b="1" dirty="0" smtClean="0">
                <a:solidFill>
                  <a:schemeClr val="bg1"/>
                </a:solidFill>
              </a:rPr>
              <a:t> </a:t>
            </a:r>
            <a:r>
              <a:rPr lang="tr-TR" sz="2600" b="1" dirty="0">
                <a:solidFill>
                  <a:schemeClr val="bg1"/>
                </a:solidFill>
              </a:rPr>
              <a:t>de </a:t>
            </a:r>
            <a:r>
              <a:rPr lang="tr-TR" sz="2600" b="1" dirty="0" smtClean="0">
                <a:solidFill>
                  <a:schemeClr val="bg1"/>
                </a:solidFill>
              </a:rPr>
              <a:t>önemlidir</a:t>
            </a:r>
            <a:r>
              <a:rPr lang="tr-TR" sz="2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Yuvarlatılmış Dikdörtgen 10"/>
          <p:cNvSpPr/>
          <p:nvPr/>
        </p:nvSpPr>
        <p:spPr>
          <a:xfrm rot="21193260">
            <a:off x="858234" y="2045485"/>
            <a:ext cx="1576932" cy="45076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9 Dikdörtgen"/>
          <p:cNvSpPr/>
          <p:nvPr/>
        </p:nvSpPr>
        <p:spPr>
          <a:xfrm rot="21157420">
            <a:off x="393021" y="2020040"/>
            <a:ext cx="2507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prstClr val="white"/>
                </a:solidFill>
              </a:rPr>
              <a:t>Örnekler</a:t>
            </a: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Cümlede Anlam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0 Dikdörtgen"/>
          <p:cNvSpPr/>
          <p:nvPr/>
        </p:nvSpPr>
        <p:spPr>
          <a:xfrm>
            <a:off x="1181640" y="1326538"/>
            <a:ext cx="7359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Arial Black" pitchFamily="34" charset="0"/>
              </a:rPr>
              <a:t>KARŞILAŞTIRMA CÜMLELERİ</a:t>
            </a:r>
            <a:endParaRPr lang="tr-TR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950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1174672"/>
            <a:ext cx="8464368" cy="4375918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2" y="1067466"/>
            <a:ext cx="8293056" cy="1013690"/>
          </a:xfrm>
          <a:prstGeom prst="rect">
            <a:avLst/>
          </a:prstGeom>
        </p:spPr>
      </p:pic>
      <p:sp>
        <p:nvSpPr>
          <p:cNvPr id="21" name="10 Dikdörtgen"/>
          <p:cNvSpPr/>
          <p:nvPr/>
        </p:nvSpPr>
        <p:spPr>
          <a:xfrm>
            <a:off x="1181640" y="1326538"/>
            <a:ext cx="7359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Arial Black" pitchFamily="34" charset="0"/>
              </a:rPr>
              <a:t>Mecaz Anlam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695795" y="2807656"/>
            <a:ext cx="60849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chemeClr val="bg1"/>
                </a:solidFill>
              </a:rPr>
              <a:t>Sözcüğün gerçek </a:t>
            </a:r>
            <a:r>
              <a:rPr lang="tr-TR" sz="3000" b="1" dirty="0" smtClean="0">
                <a:solidFill>
                  <a:schemeClr val="bg1"/>
                </a:solidFill>
              </a:rPr>
              <a:t>anlamının dışında </a:t>
            </a:r>
            <a:r>
              <a:rPr lang="tr-TR" sz="3000" b="1" dirty="0">
                <a:solidFill>
                  <a:schemeClr val="bg1"/>
                </a:solidFill>
              </a:rPr>
              <a:t>tamamen farklı bir anlamda kullanılmasıyla oluşan anlama denir.</a:t>
            </a:r>
          </a:p>
        </p:txBody>
      </p:sp>
      <p:sp>
        <p:nvSpPr>
          <p:cNvPr id="11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Cümlede Anlam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1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1174672"/>
            <a:ext cx="8464368" cy="4375918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2" y="1067466"/>
            <a:ext cx="8293056" cy="1013690"/>
          </a:xfrm>
          <a:prstGeom prst="rect">
            <a:avLst/>
          </a:prstGeom>
        </p:spPr>
      </p:pic>
      <p:sp>
        <p:nvSpPr>
          <p:cNvPr id="21" name="10 Dikdörtgen"/>
          <p:cNvSpPr/>
          <p:nvPr/>
        </p:nvSpPr>
        <p:spPr>
          <a:xfrm>
            <a:off x="1181640" y="1326538"/>
            <a:ext cx="7359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Arial Black" pitchFamily="34" charset="0"/>
              </a:rPr>
              <a:t>Mecaz Anlam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386775" y="2855952"/>
            <a:ext cx="5980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chemeClr val="bg1"/>
                </a:solidFill>
              </a:rPr>
              <a:t>Sevinçten </a:t>
            </a:r>
            <a:r>
              <a:rPr lang="tr-TR" sz="2800" b="1" dirty="0">
                <a:solidFill>
                  <a:srgbClr val="FFFF00"/>
                </a:solidFill>
              </a:rPr>
              <a:t>etekleri zil çalıyordu.</a:t>
            </a:r>
          </a:p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chemeClr val="bg1"/>
                </a:solidFill>
              </a:rPr>
              <a:t>Yürümekten </a:t>
            </a:r>
            <a:r>
              <a:rPr lang="tr-TR" sz="2800" b="1" dirty="0">
                <a:solidFill>
                  <a:srgbClr val="FFFF00"/>
                </a:solidFill>
              </a:rPr>
              <a:t>ayaklarına kara sular indi.</a:t>
            </a:r>
          </a:p>
        </p:txBody>
      </p:sp>
      <p:sp>
        <p:nvSpPr>
          <p:cNvPr id="11" name="Yuvarlatılmış Dikdörtgen 10"/>
          <p:cNvSpPr/>
          <p:nvPr/>
        </p:nvSpPr>
        <p:spPr>
          <a:xfrm rot="21193260">
            <a:off x="858234" y="2045485"/>
            <a:ext cx="1576932" cy="45076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9 Dikdörtgen"/>
          <p:cNvSpPr/>
          <p:nvPr/>
        </p:nvSpPr>
        <p:spPr>
          <a:xfrm rot="21157420">
            <a:off x="393021" y="2020040"/>
            <a:ext cx="2507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prstClr val="white"/>
                </a:solidFill>
              </a:rPr>
              <a:t>Örnekler</a:t>
            </a: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Cümlede Anlam 2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639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095618"/>
            <a:ext cx="7013864" cy="435544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7" y="940846"/>
            <a:ext cx="1132367" cy="1132367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2282690" y="2869022"/>
            <a:ext cx="5063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prstClr val="white"/>
                </a:solidFill>
              </a:rPr>
              <a:t>Atasözleri </a:t>
            </a:r>
            <a:r>
              <a:rPr lang="tr-TR" sz="3200" b="1" dirty="0">
                <a:solidFill>
                  <a:prstClr val="white"/>
                </a:solidFill>
              </a:rPr>
              <a:t>ve deyimlerin pek çoğu mecaz </a:t>
            </a:r>
            <a:r>
              <a:rPr lang="tr-TR" sz="3200" b="1" dirty="0" smtClean="0">
                <a:solidFill>
                  <a:prstClr val="white"/>
                </a:solidFill>
              </a:rPr>
              <a:t>anlamlıdır</a:t>
            </a:r>
            <a:r>
              <a:rPr lang="tr-TR" sz="3200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9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Cümlede Anlam 2</a:t>
            </a:r>
            <a:endParaRPr lang="tr-TR" sz="2500" baseline="30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307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1174672"/>
            <a:ext cx="8464368" cy="4375918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408097" y="2397859"/>
            <a:ext cx="59802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800" b="1" dirty="0">
                <a:solidFill>
                  <a:prstClr val="white"/>
                </a:solidFill>
              </a:rPr>
              <a:t>Mum dibine ışık vermez. (Atasözü)</a:t>
            </a:r>
          </a:p>
          <a:p>
            <a:pPr>
              <a:lnSpc>
                <a:spcPct val="200000"/>
              </a:lnSpc>
            </a:pPr>
            <a:r>
              <a:rPr lang="tr-TR" sz="2800" b="1" dirty="0">
                <a:solidFill>
                  <a:prstClr val="white"/>
                </a:solidFill>
              </a:rPr>
              <a:t>Şaşkınlıktan </a:t>
            </a:r>
            <a:r>
              <a:rPr lang="tr-TR" sz="2800" b="1" dirty="0">
                <a:solidFill>
                  <a:srgbClr val="FFFF00"/>
                </a:solidFill>
              </a:rPr>
              <a:t>ağzı açık kaldı</a:t>
            </a:r>
            <a:r>
              <a:rPr lang="tr-TR" sz="2800" b="1" dirty="0" smtClean="0">
                <a:solidFill>
                  <a:srgbClr val="FFFF00"/>
                </a:solidFill>
              </a:rPr>
              <a:t>. </a:t>
            </a:r>
            <a:r>
              <a:rPr lang="tr-TR" sz="2800" b="1" dirty="0" smtClean="0">
                <a:solidFill>
                  <a:prstClr val="white"/>
                </a:solidFill>
              </a:rPr>
              <a:t>(</a:t>
            </a:r>
            <a:r>
              <a:rPr lang="tr-TR" sz="2800" b="1" dirty="0">
                <a:solidFill>
                  <a:prstClr val="white"/>
                </a:solidFill>
              </a:rPr>
              <a:t>Deyim)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11" name="Yuvarlatılmış Dikdörtgen 10"/>
          <p:cNvSpPr/>
          <p:nvPr/>
        </p:nvSpPr>
        <p:spPr>
          <a:xfrm rot="21108661">
            <a:off x="3902391" y="1360756"/>
            <a:ext cx="1909944" cy="49297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9 Dikdörtgen"/>
          <p:cNvSpPr/>
          <p:nvPr/>
        </p:nvSpPr>
        <p:spPr>
          <a:xfrm rot="21129413">
            <a:off x="3903555" y="1360979"/>
            <a:ext cx="1959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prstClr val="white"/>
                </a:solidFill>
              </a:rPr>
              <a:t>Örnekler</a:t>
            </a: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Cümlede Anlam 2</a:t>
            </a:r>
            <a:endParaRPr lang="tr-TR" sz="2500" baseline="30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9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558" y="1058401"/>
            <a:ext cx="286995" cy="400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4729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11583E-6 -3.21196E-6 L 2.11583E-6 -0.072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1174672"/>
            <a:ext cx="8464368" cy="4375918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2" y="1067466"/>
            <a:ext cx="8293056" cy="1013690"/>
          </a:xfrm>
          <a:prstGeom prst="rect">
            <a:avLst/>
          </a:prstGeom>
        </p:spPr>
      </p:pic>
      <p:sp>
        <p:nvSpPr>
          <p:cNvPr id="21" name="10 Dikdörtgen"/>
          <p:cNvSpPr/>
          <p:nvPr/>
        </p:nvSpPr>
        <p:spPr>
          <a:xfrm>
            <a:off x="1181640" y="1326538"/>
            <a:ext cx="7359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prstClr val="white"/>
                </a:solidFill>
                <a:latin typeface="Arial Black" pitchFamily="34" charset="0"/>
              </a:rPr>
              <a:t>Atasözü</a:t>
            </a:r>
            <a:endParaRPr lang="tr-TR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98965" y="2070765"/>
            <a:ext cx="606829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300" b="1" dirty="0">
                <a:solidFill>
                  <a:prstClr val="white"/>
                </a:solidFill>
              </a:rPr>
              <a:t>Geçmişten günümüze gelen, uzun deneyimler sonucu ortaya çıkan, </a:t>
            </a:r>
            <a:r>
              <a:rPr lang="tr-TR" sz="2300" b="1" u="sng" dirty="0">
                <a:solidFill>
                  <a:prstClr val="white"/>
                </a:solidFill>
              </a:rPr>
              <a:t>kısa ve özlü sözlerdir.</a:t>
            </a:r>
          </a:p>
          <a:p>
            <a:endParaRPr lang="tr-TR" sz="2300" b="1" u="sng" dirty="0">
              <a:solidFill>
                <a:prstClr val="white"/>
              </a:solidFill>
            </a:endParaRPr>
          </a:p>
          <a:p>
            <a:r>
              <a:rPr lang="tr-TR" sz="2300" b="1" dirty="0" smtClean="0">
                <a:solidFill>
                  <a:prstClr val="white"/>
                </a:solidFill>
              </a:rPr>
              <a:t>Toplum </a:t>
            </a:r>
            <a:r>
              <a:rPr lang="tr-TR" sz="2300" b="1" dirty="0">
                <a:solidFill>
                  <a:prstClr val="white"/>
                </a:solidFill>
              </a:rPr>
              <a:t>tarafından </a:t>
            </a:r>
            <a:r>
              <a:rPr lang="tr-TR" sz="2300" b="1" dirty="0" smtClean="0">
                <a:solidFill>
                  <a:prstClr val="white"/>
                </a:solidFill>
              </a:rPr>
              <a:t>benimsenen ve </a:t>
            </a:r>
            <a:r>
              <a:rPr lang="tr-TR" sz="2300" b="1" dirty="0">
                <a:solidFill>
                  <a:prstClr val="white"/>
                </a:solidFill>
              </a:rPr>
              <a:t>ortak olarak kullanılan </a:t>
            </a:r>
            <a:r>
              <a:rPr lang="tr-TR" sz="2300" b="1" u="sng" dirty="0">
                <a:solidFill>
                  <a:prstClr val="white"/>
                </a:solidFill>
              </a:rPr>
              <a:t>kalıplaşmış sözlerdir.</a:t>
            </a:r>
          </a:p>
          <a:p>
            <a:endParaRPr lang="tr-TR" sz="2300" b="1" dirty="0" smtClean="0">
              <a:solidFill>
                <a:prstClr val="white"/>
              </a:solidFill>
            </a:endParaRPr>
          </a:p>
          <a:p>
            <a:r>
              <a:rPr lang="tr-TR" sz="2300" b="1" dirty="0" smtClean="0">
                <a:solidFill>
                  <a:prstClr val="white"/>
                </a:solidFill>
              </a:rPr>
              <a:t>Atasözleri </a:t>
            </a:r>
            <a:r>
              <a:rPr lang="tr-TR" sz="2300" b="1" dirty="0">
                <a:solidFill>
                  <a:prstClr val="white"/>
                </a:solidFill>
              </a:rPr>
              <a:t>kesin yargı bildirir ve öğüt </a:t>
            </a:r>
            <a:r>
              <a:rPr lang="tr-TR" sz="2300" b="1" dirty="0" smtClean="0">
                <a:solidFill>
                  <a:prstClr val="white"/>
                </a:solidFill>
              </a:rPr>
              <a:t>verir,</a:t>
            </a:r>
            <a:endParaRPr lang="tr-TR" sz="2300" b="1" dirty="0">
              <a:solidFill>
                <a:prstClr val="white"/>
              </a:solidFill>
            </a:endParaRPr>
          </a:p>
          <a:p>
            <a:r>
              <a:rPr lang="tr-TR" sz="2300" b="1" dirty="0" smtClean="0">
                <a:solidFill>
                  <a:prstClr val="white"/>
                </a:solidFill>
              </a:rPr>
              <a:t>kim </a:t>
            </a:r>
            <a:r>
              <a:rPr lang="tr-TR" sz="2300" b="1" dirty="0">
                <a:solidFill>
                  <a:prstClr val="white"/>
                </a:solidFill>
              </a:rPr>
              <a:t>tarafından ne zaman söylendiği bilinmediğinden </a:t>
            </a:r>
            <a:r>
              <a:rPr lang="tr-TR" sz="2300" b="1" u="sng" dirty="0">
                <a:solidFill>
                  <a:prstClr val="white"/>
                </a:solidFill>
              </a:rPr>
              <a:t>anonimdir. </a:t>
            </a:r>
            <a:endParaRPr lang="tr-TR" sz="2300" b="1" u="sng" dirty="0">
              <a:solidFill>
                <a:srgbClr val="FFFF00"/>
              </a:solidFill>
            </a:endParaRPr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Cümlede Anlam 2</a:t>
            </a:r>
            <a:endParaRPr lang="tr-TR" sz="2500" baseline="30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729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1174672"/>
            <a:ext cx="8464368" cy="4375918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2" y="1067466"/>
            <a:ext cx="8293056" cy="1013690"/>
          </a:xfrm>
          <a:prstGeom prst="rect">
            <a:avLst/>
          </a:prstGeom>
        </p:spPr>
      </p:pic>
      <p:sp>
        <p:nvSpPr>
          <p:cNvPr id="21" name="10 Dikdörtgen"/>
          <p:cNvSpPr/>
          <p:nvPr/>
        </p:nvSpPr>
        <p:spPr>
          <a:xfrm>
            <a:off x="1181640" y="1326538"/>
            <a:ext cx="7359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prstClr val="white"/>
                </a:solidFill>
                <a:latin typeface="Arial Black" pitchFamily="34" charset="0"/>
              </a:rPr>
              <a:t>Atasözü</a:t>
            </a:r>
            <a:endParaRPr lang="tr-TR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92081" y="2536336"/>
            <a:ext cx="66419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600" b="1" dirty="0">
                <a:solidFill>
                  <a:prstClr val="white"/>
                </a:solidFill>
              </a:rPr>
              <a:t>Bir elin nesi </a:t>
            </a:r>
            <a:r>
              <a:rPr lang="tr-TR" sz="2600" b="1" dirty="0" smtClean="0">
                <a:solidFill>
                  <a:prstClr val="white"/>
                </a:solidFill>
              </a:rPr>
              <a:t>var, iki </a:t>
            </a:r>
            <a:r>
              <a:rPr lang="tr-TR" sz="2600" b="1" dirty="0">
                <a:solidFill>
                  <a:prstClr val="white"/>
                </a:solidFill>
              </a:rPr>
              <a:t>elin sesi </a:t>
            </a:r>
            <a:r>
              <a:rPr lang="tr-TR" sz="2600" b="1">
                <a:solidFill>
                  <a:prstClr val="white"/>
                </a:solidFill>
              </a:rPr>
              <a:t>var</a:t>
            </a:r>
            <a:r>
              <a:rPr lang="tr-TR" sz="2600" b="1" smtClean="0">
                <a:solidFill>
                  <a:prstClr val="white"/>
                </a:solidFill>
              </a:rPr>
              <a:t>.</a:t>
            </a:r>
            <a:endParaRPr lang="tr-TR" sz="2600" b="1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600" b="1" dirty="0">
                <a:solidFill>
                  <a:prstClr val="white"/>
                </a:solidFill>
              </a:rPr>
              <a:t>Dağ dağa </a:t>
            </a:r>
            <a:r>
              <a:rPr lang="tr-TR" sz="2600" b="1" dirty="0" smtClean="0">
                <a:solidFill>
                  <a:prstClr val="white"/>
                </a:solidFill>
              </a:rPr>
              <a:t>kavuşmaz, </a:t>
            </a:r>
            <a:r>
              <a:rPr lang="tr-TR" sz="2600" b="1" dirty="0">
                <a:solidFill>
                  <a:prstClr val="white"/>
                </a:solidFill>
              </a:rPr>
              <a:t>insan insana kavuşur</a:t>
            </a:r>
            <a:r>
              <a:rPr lang="tr-TR" sz="2600" b="1" dirty="0" smtClean="0">
                <a:solidFill>
                  <a:prstClr val="white"/>
                </a:solidFill>
              </a:rPr>
              <a:t>.</a:t>
            </a:r>
            <a:endParaRPr lang="tr-TR" sz="2600" b="1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600" b="1" dirty="0">
                <a:solidFill>
                  <a:prstClr val="white"/>
                </a:solidFill>
              </a:rPr>
              <a:t>Bugünün işini yarına </a:t>
            </a:r>
            <a:r>
              <a:rPr lang="tr-TR" sz="2600" b="1" dirty="0" smtClean="0">
                <a:solidFill>
                  <a:prstClr val="white"/>
                </a:solidFill>
              </a:rPr>
              <a:t>bırakma.</a:t>
            </a:r>
            <a:endParaRPr lang="tr-TR" sz="2600" b="1" dirty="0">
              <a:solidFill>
                <a:srgbClr val="FFFF00"/>
              </a:solidFill>
            </a:endParaRPr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Cümlede Anlam 2</a:t>
            </a:r>
            <a:endParaRPr lang="tr-TR" sz="2500" baseline="30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 rot="21193260">
            <a:off x="858234" y="2045485"/>
            <a:ext cx="1576932" cy="45076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9 Dikdörtgen"/>
          <p:cNvSpPr/>
          <p:nvPr/>
        </p:nvSpPr>
        <p:spPr>
          <a:xfrm rot="21157420">
            <a:off x="393021" y="2020040"/>
            <a:ext cx="2507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prstClr val="white"/>
                </a:solidFill>
              </a:rPr>
              <a:t>Örnekler</a:t>
            </a:r>
            <a:endParaRPr lang="tr-TR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711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01" y="937975"/>
            <a:ext cx="7639083" cy="468255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229474" y="3128187"/>
            <a:ext cx="5114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a) </a:t>
            </a:r>
            <a:r>
              <a:rPr lang="tr-TR" sz="2000" b="1" i="1" dirty="0">
                <a:solidFill>
                  <a:schemeClr val="bg1"/>
                </a:solidFill>
              </a:rPr>
              <a:t>Aklımdan geçenler gerçekmiş gibi sevindim.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944289" y="2091520"/>
            <a:ext cx="66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i="1" dirty="0">
                <a:solidFill>
                  <a:schemeClr val="bg1"/>
                </a:solidFill>
              </a:rPr>
              <a:t>“</a:t>
            </a:r>
            <a:r>
              <a:rPr lang="tr-TR" sz="2200" b="1" i="1" dirty="0">
                <a:solidFill>
                  <a:srgbClr val="FFC000"/>
                </a:solidFill>
              </a:rPr>
              <a:t>Daha önce de bu olayla karşılaşmıştım</a:t>
            </a:r>
            <a:r>
              <a:rPr lang="tr-TR" sz="2200" b="1" i="1" dirty="0">
                <a:solidFill>
                  <a:schemeClr val="bg1"/>
                </a:solidFill>
              </a:rPr>
              <a:t>.” </a:t>
            </a:r>
            <a:r>
              <a:rPr lang="tr-TR" sz="2200" b="1" dirty="0" smtClean="0">
                <a:solidFill>
                  <a:schemeClr val="bg1"/>
                </a:solidFill>
              </a:rPr>
              <a:t>cümlesi aşağıdaki cümlelerden hangisiyle anlamdaştır?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229473" y="3700303"/>
            <a:ext cx="5954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b) </a:t>
            </a:r>
            <a:r>
              <a:rPr lang="tr-TR" sz="2000" b="1" i="1" dirty="0">
                <a:solidFill>
                  <a:schemeClr val="bg1"/>
                </a:solidFill>
              </a:rPr>
              <a:t>İçimden geçenleri onu kırmayacak şekilde söyledim.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229472" y="4272419"/>
            <a:ext cx="5849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c) </a:t>
            </a:r>
            <a:r>
              <a:rPr lang="tr-TR" sz="2000" b="1" i="1" dirty="0">
                <a:solidFill>
                  <a:schemeClr val="bg1"/>
                </a:solidFill>
              </a:rPr>
              <a:t>Vaktiyle böyle bir şey benim de başımdan geçmişti.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" y="846383"/>
            <a:ext cx="1072746" cy="1072746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2229472" y="4848265"/>
            <a:ext cx="5623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d) </a:t>
            </a:r>
            <a:r>
              <a:rPr lang="tr-TR" sz="2000" b="1" i="1" dirty="0">
                <a:solidFill>
                  <a:schemeClr val="bg1"/>
                </a:solidFill>
              </a:rPr>
              <a:t>Sofraya gelen tatlı, az önce gönlümden geçmişti.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410948" y="4389974"/>
            <a:ext cx="906551" cy="209307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>
            <a:off x="2569028" y="4672529"/>
            <a:ext cx="5295114" cy="0"/>
          </a:xfrm>
          <a:prstGeom prst="line">
            <a:avLst/>
          </a:prstGeom>
          <a:ln w="19050">
            <a:solidFill>
              <a:srgbClr val="FFE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8267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095618"/>
            <a:ext cx="7013864" cy="435544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7" y="940846"/>
            <a:ext cx="1132367" cy="1132367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2082551" y="2221008"/>
            <a:ext cx="52802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prstClr val="white"/>
                </a:solidFill>
              </a:rPr>
              <a:t>Atasözleri ile deyimleri birbirine karıştırmamak gerekir</a:t>
            </a:r>
            <a:r>
              <a:rPr lang="tr-TR" sz="3000" b="1" dirty="0" smtClean="0">
                <a:solidFill>
                  <a:prstClr val="white"/>
                </a:solidFill>
              </a:rPr>
              <a:t>.</a:t>
            </a:r>
          </a:p>
          <a:p>
            <a:endParaRPr lang="tr-TR" sz="3000" b="1" dirty="0">
              <a:solidFill>
                <a:prstClr val="white"/>
              </a:solidFill>
            </a:endParaRPr>
          </a:p>
          <a:p>
            <a:r>
              <a:rPr lang="tr-TR" sz="3000" b="1" dirty="0">
                <a:solidFill>
                  <a:prstClr val="white"/>
                </a:solidFill>
              </a:rPr>
              <a:t>Atasözleri genel yargı bildirir ve öğüt verir. Deyimler ise mevcut durumu gösterir.</a:t>
            </a:r>
          </a:p>
        </p:txBody>
      </p:sp>
      <p:sp>
        <p:nvSpPr>
          <p:cNvPr id="9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Cümlede Anlam 2</a:t>
            </a:r>
            <a:endParaRPr lang="tr-TR" sz="2500" baseline="30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6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1174672"/>
            <a:ext cx="8464368" cy="4375918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306630" y="2345332"/>
            <a:ext cx="65318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600" b="1" dirty="0">
                <a:solidFill>
                  <a:prstClr val="white"/>
                </a:solidFill>
              </a:rPr>
              <a:t>Yorgan gitti, kavga bitti. (Deyim)</a:t>
            </a:r>
          </a:p>
          <a:p>
            <a:pPr>
              <a:lnSpc>
                <a:spcPct val="200000"/>
              </a:lnSpc>
            </a:pPr>
            <a:r>
              <a:rPr lang="tr-TR" sz="2600" b="1" dirty="0">
                <a:solidFill>
                  <a:prstClr val="white"/>
                </a:solidFill>
              </a:rPr>
              <a:t>Ayağını yorganına göre uzat. (Atasözü)</a:t>
            </a:r>
            <a:endParaRPr lang="tr-TR" sz="2600" b="1" dirty="0">
              <a:solidFill>
                <a:srgbClr val="FFFF00"/>
              </a:solidFill>
            </a:endParaRPr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Cümlede Anlam 2</a:t>
            </a:r>
            <a:endParaRPr lang="tr-TR" sz="2500" baseline="30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 rot="21273875">
            <a:off x="3694006" y="1183986"/>
            <a:ext cx="2119150" cy="510914"/>
          </a:xfrm>
          <a:prstGeom prst="roundRect">
            <a:avLst/>
          </a:prstGeom>
          <a:solidFill>
            <a:srgbClr val="215968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9 Dikdörtgen"/>
          <p:cNvSpPr/>
          <p:nvPr/>
        </p:nvSpPr>
        <p:spPr>
          <a:xfrm rot="21254698">
            <a:off x="3499902" y="1193616"/>
            <a:ext cx="25073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prstClr val="white"/>
                </a:solidFill>
              </a:rPr>
              <a:t>Örnekler</a:t>
            </a:r>
            <a:endParaRPr lang="tr-TR" sz="3000" dirty="0">
              <a:solidFill>
                <a:prstClr val="white"/>
              </a:solidFill>
            </a:endParaRPr>
          </a:p>
        </p:txBody>
      </p:sp>
      <p:pic>
        <p:nvPicPr>
          <p:cNvPr id="15" name="9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245" y="884395"/>
            <a:ext cx="286995" cy="400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409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01" y="937975"/>
            <a:ext cx="7639083" cy="468255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015724" y="3128187"/>
            <a:ext cx="6675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a</a:t>
            </a:r>
            <a:r>
              <a:rPr lang="tr-TR" sz="2000" b="1" i="1" dirty="0">
                <a:solidFill>
                  <a:schemeClr val="bg1"/>
                </a:solidFill>
              </a:rPr>
              <a:t>) Başarısızlığı doğru değerlendirmek, kişiyi başarıya götürür.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944289" y="2091520"/>
            <a:ext cx="66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i="1" dirty="0">
                <a:solidFill>
                  <a:schemeClr val="bg1"/>
                </a:solidFill>
              </a:rPr>
              <a:t>“</a:t>
            </a:r>
            <a:r>
              <a:rPr lang="tr-TR" sz="2200" b="1" i="1" dirty="0">
                <a:solidFill>
                  <a:srgbClr val="FFC000"/>
                </a:solidFill>
              </a:rPr>
              <a:t>Ders alınmış başarısızlık, başarı demektir</a:t>
            </a:r>
            <a:r>
              <a:rPr lang="tr-TR" sz="2200" b="1" i="1" dirty="0">
                <a:solidFill>
                  <a:schemeClr val="bg1"/>
                </a:solidFill>
              </a:rPr>
              <a:t>.”</a:t>
            </a:r>
            <a:endParaRPr lang="tr-TR" sz="2200" b="1" i="1" dirty="0" smtClean="0">
              <a:solidFill>
                <a:schemeClr val="bg1"/>
              </a:solidFill>
            </a:endParaRPr>
          </a:p>
          <a:p>
            <a:r>
              <a:rPr lang="tr-TR" sz="2200" b="1" dirty="0" smtClean="0">
                <a:solidFill>
                  <a:schemeClr val="bg1"/>
                </a:solidFill>
              </a:rPr>
              <a:t>  Aşağıdakilerden </a:t>
            </a:r>
            <a:r>
              <a:rPr lang="tr-TR" sz="2200" b="1" dirty="0">
                <a:solidFill>
                  <a:schemeClr val="bg1"/>
                </a:solidFill>
              </a:rPr>
              <a:t>hangisi bu cümleyle aynı anlamdadır</a:t>
            </a:r>
            <a:r>
              <a:rPr lang="tr-TR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2015723" y="3700303"/>
            <a:ext cx="4985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b</a:t>
            </a:r>
            <a:r>
              <a:rPr lang="tr-TR" sz="2000" b="1" i="1" dirty="0">
                <a:solidFill>
                  <a:schemeClr val="bg1"/>
                </a:solidFill>
              </a:rPr>
              <a:t>) İnsan sevdiği işi yaparsa daha başarılı olur.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015722" y="4272419"/>
            <a:ext cx="6531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c</a:t>
            </a:r>
            <a:r>
              <a:rPr lang="tr-TR" sz="2000" b="1" i="1" dirty="0">
                <a:solidFill>
                  <a:schemeClr val="bg1"/>
                </a:solidFill>
              </a:rPr>
              <a:t>) Başarıya ulaşan insanlar, başarısızlıktan korkmayanlardır.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" y="846383"/>
            <a:ext cx="1072746" cy="1072746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2015722" y="4848265"/>
            <a:ext cx="6738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bg1"/>
                </a:solidFill>
              </a:rPr>
              <a:t>d</a:t>
            </a:r>
            <a:r>
              <a:rPr lang="tr-TR" sz="2000" b="1" i="1" dirty="0">
                <a:solidFill>
                  <a:schemeClr val="bg1"/>
                </a:solidFill>
              </a:rPr>
              <a:t>) Başarıya ulaşmak için çok çalışmak ve azimli olmak gerekir.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410948" y="3257858"/>
            <a:ext cx="906551" cy="209307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>
            <a:off x="2343403" y="3540413"/>
            <a:ext cx="6106886" cy="0"/>
          </a:xfrm>
          <a:prstGeom prst="line">
            <a:avLst/>
          </a:prstGeom>
          <a:ln w="19050">
            <a:solidFill>
              <a:srgbClr val="FFE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5851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1115556"/>
            <a:chOff x="1669059" y="800144"/>
            <a:chExt cx="6421362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743200" y="1167021"/>
              <a:ext cx="4169230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36711"/>
              <a:ext cx="6421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prstClr val="white"/>
                  </a:solidFill>
                </a:rPr>
                <a:t>Yakın Anlamlı Cümleler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890065" y="2724030"/>
            <a:ext cx="1427723" cy="742269"/>
            <a:chOff x="467411" y="3470132"/>
            <a:chExt cx="1427723" cy="742269"/>
          </a:xfrm>
        </p:grpSpPr>
        <p:sp>
          <p:nvSpPr>
            <p:cNvPr id="26" name="Yuvarlatılmış Dikdörtgen 25"/>
            <p:cNvSpPr/>
            <p:nvPr/>
          </p:nvSpPr>
          <p:spPr>
            <a:xfrm rot="21151666">
              <a:off x="606107" y="3768849"/>
              <a:ext cx="1140478" cy="432495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27" name="9 Dikdörtgen"/>
            <p:cNvSpPr/>
            <p:nvPr/>
          </p:nvSpPr>
          <p:spPr>
            <a:xfrm rot="21115826">
              <a:off x="467411" y="3812291"/>
              <a:ext cx="14277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2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14395" y="3470132"/>
              <a:ext cx="268437" cy="374829"/>
            </a:xfrm>
            <a:prstGeom prst="rect">
              <a:avLst/>
            </a:prstGeom>
          </p:spPr>
        </p:pic>
      </p:grpSp>
      <p:sp>
        <p:nvSpPr>
          <p:cNvPr id="15" name="Dikdörtgen 14"/>
          <p:cNvSpPr/>
          <p:nvPr/>
        </p:nvSpPr>
        <p:spPr>
          <a:xfrm>
            <a:off x="2454319" y="3249114"/>
            <a:ext cx="413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chemeClr val="bg1"/>
                </a:solidFill>
              </a:rPr>
              <a:t>Toplum bilgili, kültürlü insanlarla kalkınır.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2454319" y="3602561"/>
            <a:ext cx="454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İnsanlık görgülü, eğitimli insanlara muhtaçtır.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143163" y="2115778"/>
            <a:ext cx="6245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Birebir aynı anlamı karşılamasa da aynı bakış açısı ve benzer yaklaşımla ortaya konmuş cümlelerdir.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2454319" y="4270565"/>
            <a:ext cx="4659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chemeClr val="bg1"/>
                </a:solidFill>
              </a:rPr>
              <a:t>Öğretimin yanında eğitim ihmal edilmemelidir.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454319" y="4624012"/>
            <a:ext cx="4704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solidFill>
                  <a:schemeClr val="bg1"/>
                </a:solidFill>
              </a:rPr>
              <a:t>Eğitimsiz bir öğretim yarardan çok zarar getirir.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473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8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16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937975"/>
            <a:ext cx="7921830" cy="468255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732688" y="3276633"/>
            <a:ext cx="6265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a</a:t>
            </a:r>
            <a:r>
              <a:rPr lang="tr-TR" b="1" i="1" dirty="0">
                <a:solidFill>
                  <a:schemeClr val="bg1"/>
                </a:solidFill>
              </a:rPr>
              <a:t>) Kimi eserlerin her dönemde okunurluğunu sürdürdüğü bilinir.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730539" y="1928230"/>
            <a:ext cx="6621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“</a:t>
            </a:r>
            <a:r>
              <a:rPr lang="tr-TR" sz="2000" b="1" i="1" dirty="0">
                <a:solidFill>
                  <a:srgbClr val="FFC000"/>
                </a:solidFill>
              </a:rPr>
              <a:t>Klasik eserleri okumaya en çok, kendi yazdıklarımı tekrar ettiğimi hissettiğim zamanlarda ihtiyaç duyarım</a:t>
            </a:r>
            <a:r>
              <a:rPr lang="tr-TR" sz="2000" b="1" i="1" dirty="0" smtClean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1732687" y="3848749"/>
            <a:ext cx="693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b</a:t>
            </a:r>
            <a:r>
              <a:rPr lang="tr-TR" b="1" i="1" dirty="0">
                <a:solidFill>
                  <a:schemeClr val="bg1"/>
                </a:solidFill>
              </a:rPr>
              <a:t>) Bir yazarın okuduklarından etkilenmeden yazması mümkün değildir.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732686" y="4420865"/>
            <a:ext cx="700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c</a:t>
            </a:r>
            <a:r>
              <a:rPr lang="tr-TR" b="1" i="1" dirty="0">
                <a:solidFill>
                  <a:schemeClr val="bg1"/>
                </a:solidFill>
              </a:rPr>
              <a:t>) Her eser, başka metinlerden alınan parçalarla renklenen bir tablodur.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7" y="846383"/>
            <a:ext cx="1072746" cy="1072746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1732686" y="4996711"/>
            <a:ext cx="6447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d</a:t>
            </a:r>
            <a:r>
              <a:rPr lang="tr-TR" b="1" i="1" dirty="0">
                <a:solidFill>
                  <a:schemeClr val="bg1"/>
                </a:solidFill>
              </a:rPr>
              <a:t>) Çağını aşmış eserleri okuma, yaratıcılığı besleyen bir etkinliktir.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269430" y="5095363"/>
            <a:ext cx="906551" cy="209307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>
            <a:off x="2085106" y="5346249"/>
            <a:ext cx="5936509" cy="0"/>
          </a:xfrm>
          <a:prstGeom prst="line">
            <a:avLst/>
          </a:prstGeom>
          <a:ln w="19050">
            <a:solidFill>
              <a:srgbClr val="FFE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ikdörtgen 16"/>
          <p:cNvSpPr/>
          <p:nvPr/>
        </p:nvSpPr>
        <p:spPr>
          <a:xfrm>
            <a:off x="1730539" y="2657794"/>
            <a:ext cx="70046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</a:rPr>
              <a:t>Aşağıdakilerden </a:t>
            </a:r>
            <a:r>
              <a:rPr lang="tr-TR" sz="2200" b="1" dirty="0">
                <a:solidFill>
                  <a:schemeClr val="bg1"/>
                </a:solidFill>
              </a:rPr>
              <a:t>hangisi bu cümleye anlamca </a:t>
            </a:r>
            <a:r>
              <a:rPr lang="tr-TR" sz="2200" b="1" i="1" u="sng" dirty="0">
                <a:solidFill>
                  <a:schemeClr val="bg1"/>
                </a:solidFill>
              </a:rPr>
              <a:t>en yakındır?</a:t>
            </a:r>
          </a:p>
        </p:txBody>
      </p:sp>
    </p:spTree>
    <p:extLst>
      <p:ext uri="{BB962C8B-B14F-4D97-AF65-F5344CB8AC3E}">
        <p14:creationId xmlns="" xmlns:p14="http://schemas.microsoft.com/office/powerpoint/2010/main" val="2588568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7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01" y="937975"/>
            <a:ext cx="7639083" cy="468255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946438" y="3288508"/>
            <a:ext cx="5776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a</a:t>
            </a:r>
            <a:r>
              <a:rPr lang="tr-TR" b="1" i="1" dirty="0">
                <a:solidFill>
                  <a:schemeClr val="bg1"/>
                </a:solidFill>
              </a:rPr>
              <a:t>) Toplumsal konuların işlendiği eserler daha çok beğenilir.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944289" y="1984998"/>
            <a:ext cx="6621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"</a:t>
            </a:r>
            <a:r>
              <a:rPr lang="tr-TR" sz="2000" b="1" i="1" dirty="0">
                <a:solidFill>
                  <a:srgbClr val="FFC000"/>
                </a:solidFill>
              </a:rPr>
              <a:t>Ben, sadece gül alıp gül satan bir yazar olmadım.</a:t>
            </a:r>
            <a:r>
              <a:rPr lang="tr-TR" sz="2000" b="1" i="1" dirty="0">
                <a:solidFill>
                  <a:schemeClr val="bg1"/>
                </a:solidFill>
              </a:rPr>
              <a:t>"</a:t>
            </a:r>
            <a:endParaRPr lang="tr-TR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1946437" y="3751764"/>
            <a:ext cx="652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b</a:t>
            </a:r>
            <a:r>
              <a:rPr lang="tr-TR" b="1" i="1" dirty="0">
                <a:solidFill>
                  <a:schemeClr val="bg1"/>
                </a:solidFill>
              </a:rPr>
              <a:t>) Bir eserde hem güzellikler, hem de aksaklıklar dile getirilmelidir.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946436" y="4247678"/>
            <a:ext cx="5352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c</a:t>
            </a:r>
            <a:r>
              <a:rPr lang="tr-TR" b="1" i="1" dirty="0">
                <a:solidFill>
                  <a:schemeClr val="bg1"/>
                </a:solidFill>
              </a:rPr>
              <a:t>) Bir eserin yazımında yazarın çok titiz olması gerekir.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" y="846383"/>
            <a:ext cx="1072746" cy="1072746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1946436" y="4747322"/>
            <a:ext cx="6447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d</a:t>
            </a:r>
            <a:r>
              <a:rPr lang="tr-TR" b="1" i="1" dirty="0">
                <a:solidFill>
                  <a:schemeClr val="bg1"/>
                </a:solidFill>
              </a:rPr>
              <a:t>) Bütün sorunların aynı eser içinde anlatılmasına gerek yoktur.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487136" y="3843860"/>
            <a:ext cx="906551" cy="209307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>
            <a:off x="2275106" y="4068923"/>
            <a:ext cx="6030694" cy="0"/>
          </a:xfrm>
          <a:prstGeom prst="line">
            <a:avLst/>
          </a:prstGeom>
          <a:ln w="19050">
            <a:solidFill>
              <a:srgbClr val="FFE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ikdörtgen 16"/>
          <p:cNvSpPr/>
          <p:nvPr/>
        </p:nvSpPr>
        <p:spPr>
          <a:xfrm>
            <a:off x="1944289" y="2474955"/>
            <a:ext cx="705819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900" b="1" dirty="0">
                <a:solidFill>
                  <a:schemeClr val="bg1"/>
                </a:solidFill>
              </a:rPr>
              <a:t>cümlesine anlamca </a:t>
            </a:r>
            <a:r>
              <a:rPr lang="tr-TR" sz="1900" b="1" i="1" u="sng" dirty="0">
                <a:solidFill>
                  <a:schemeClr val="bg1"/>
                </a:solidFill>
              </a:rPr>
              <a:t>en yakın</a:t>
            </a:r>
            <a:r>
              <a:rPr lang="tr-TR" sz="1900" b="1" i="1" dirty="0">
                <a:solidFill>
                  <a:schemeClr val="bg1"/>
                </a:solidFill>
              </a:rPr>
              <a:t> </a:t>
            </a:r>
            <a:r>
              <a:rPr lang="tr-TR" sz="1900" b="1" dirty="0">
                <a:solidFill>
                  <a:schemeClr val="bg1"/>
                </a:solidFill>
              </a:rPr>
              <a:t>olan cümle aşağıdakilerden hangisidir?</a:t>
            </a:r>
          </a:p>
        </p:txBody>
      </p:sp>
    </p:spTree>
    <p:extLst>
      <p:ext uri="{BB962C8B-B14F-4D97-AF65-F5344CB8AC3E}">
        <p14:creationId xmlns="" xmlns:p14="http://schemas.microsoft.com/office/powerpoint/2010/main" val="3293430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381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2"/>
            <a:ext cx="8458200" cy="4428067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219199" y="800144"/>
            <a:ext cx="7522029" cy="1115556"/>
            <a:chOff x="1066800" y="800144"/>
            <a:chExt cx="7522029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1066801" y="1167021"/>
              <a:ext cx="7522028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066800" y="1236711"/>
              <a:ext cx="75220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prstClr val="white"/>
                  </a:solidFill>
                </a:rPr>
                <a:t>Karşıt Anlamlı (Anlamca Çelişen) Cümleler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Cümlede Anlam İlişkileri -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537957" y="3260815"/>
            <a:ext cx="1427723" cy="742269"/>
            <a:chOff x="467411" y="3470132"/>
            <a:chExt cx="1427723" cy="742269"/>
          </a:xfrm>
        </p:grpSpPr>
        <p:sp>
          <p:nvSpPr>
            <p:cNvPr id="26" name="Yuvarlatılmış Dikdörtgen 25"/>
            <p:cNvSpPr/>
            <p:nvPr/>
          </p:nvSpPr>
          <p:spPr>
            <a:xfrm rot="21151666">
              <a:off x="606107" y="3768849"/>
              <a:ext cx="1140478" cy="432495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27" name="9 Dikdörtgen"/>
            <p:cNvSpPr/>
            <p:nvPr/>
          </p:nvSpPr>
          <p:spPr>
            <a:xfrm rot="21115826">
              <a:off x="467411" y="3812291"/>
              <a:ext cx="14277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  <p:pic>
          <p:nvPicPr>
            <p:cNvPr id="2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52011">
              <a:off x="1014395" y="3470132"/>
              <a:ext cx="268437" cy="374829"/>
            </a:xfrm>
            <a:prstGeom prst="rect">
              <a:avLst/>
            </a:prstGeom>
          </p:spPr>
        </p:pic>
      </p:grpSp>
      <p:sp>
        <p:nvSpPr>
          <p:cNvPr id="15" name="Dikdörtgen 14"/>
          <p:cNvSpPr/>
          <p:nvPr/>
        </p:nvSpPr>
        <p:spPr>
          <a:xfrm>
            <a:off x="2223286" y="3554209"/>
            <a:ext cx="5106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chemeClr val="bg1"/>
                </a:solidFill>
              </a:rPr>
              <a:t>Çocuklar ve yetişkinler aynı kitaplardan hoşlanmaz.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2223286" y="3907656"/>
            <a:ext cx="566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Kitap konusunda yetişkin ve çocuk ayrımı yapılmamalıdır.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219159" y="2091552"/>
            <a:ext cx="7783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İfade ettikleri düşünce yönünden birbiriyle bağdaşmadığı için </a:t>
            </a:r>
            <a:r>
              <a:rPr lang="tr-TR" b="1" dirty="0" smtClean="0">
                <a:solidFill>
                  <a:schemeClr val="bg1"/>
                </a:solidFill>
              </a:rPr>
              <a:t>çelişen</a:t>
            </a:r>
          </a:p>
          <a:p>
            <a:r>
              <a:rPr lang="tr-TR" sz="2000" b="1" dirty="0" smtClean="0">
                <a:solidFill>
                  <a:schemeClr val="bg1"/>
                </a:solidFill>
              </a:rPr>
              <a:t>ve aralarında </a:t>
            </a:r>
            <a:r>
              <a:rPr lang="tr-TR" sz="2000" b="1" dirty="0">
                <a:solidFill>
                  <a:schemeClr val="bg1"/>
                </a:solidFill>
              </a:rPr>
              <a:t>anlamca zıtlıklar bulunan cümlelerdir. Sözcüklerde olduğu </a:t>
            </a:r>
            <a:r>
              <a:rPr lang="tr-TR" sz="2000" b="1" dirty="0" smtClean="0">
                <a:solidFill>
                  <a:schemeClr val="bg1"/>
                </a:solidFill>
              </a:rPr>
              <a:t>gibi birebir </a:t>
            </a:r>
            <a:r>
              <a:rPr lang="tr-TR" sz="2000" b="1" dirty="0">
                <a:solidFill>
                  <a:schemeClr val="bg1"/>
                </a:solidFill>
              </a:rPr>
              <a:t>zıtlık değil aynı konuya farklı yaklaşımlar aranmalıdır.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2223286" y="4475715"/>
            <a:ext cx="399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chemeClr val="bg1"/>
                </a:solidFill>
              </a:rPr>
              <a:t>Herkes her alanda başarılı olamayabilir.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223286" y="4829162"/>
            <a:ext cx="4333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Çok çalışırsan başaramayacağın şey yoktur.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343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196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16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5353</TotalTime>
  <Words>1795</Words>
  <Application>Microsoft Office PowerPoint</Application>
  <PresentationFormat>Özel</PresentationFormat>
  <Paragraphs>319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Company>MEB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MyPC</cp:lastModifiedBy>
  <cp:revision>992</cp:revision>
  <dcterms:created xsi:type="dcterms:W3CDTF">2014-03-24T15:31:55Z</dcterms:created>
  <dcterms:modified xsi:type="dcterms:W3CDTF">2015-04-10T11:53:33Z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turkce_sablon</vt:lpwstr>
  </property>
  <property fmtid="{D5CDD505-2E9C-101B-9397-08002B2CF9AE}" pid="4" name="ArticulateGUID">
    <vt:lpwstr>173A5DA9-1938-4850-BDA0-6F6F3BAF0550</vt:lpwstr>
  </property>
  <property fmtid="{D5CDD505-2E9C-101B-9397-08002B2CF9AE}" pid="5" name="ArticulateProjectFull">
    <vt:lpwstr>C:\Users\Tanzer OZDER\Desktop\Türkçe Video Dersi Slayt Tasarımları\SUNULAR\CÜMLENİN ÖGELERİ II.ppta</vt:lpwstr>
  </property>
</Properties>
</file>